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94"/>
  </p:notesMasterIdLst>
  <p:sldIdLst>
    <p:sldId id="256" r:id="rId5"/>
    <p:sldId id="459" r:id="rId6"/>
    <p:sldId id="475" r:id="rId7"/>
    <p:sldId id="476" r:id="rId8"/>
    <p:sldId id="477" r:id="rId9"/>
    <p:sldId id="478" r:id="rId10"/>
    <p:sldId id="479" r:id="rId11"/>
    <p:sldId id="485" r:id="rId12"/>
    <p:sldId id="486" r:id="rId13"/>
    <p:sldId id="487" r:id="rId14"/>
    <p:sldId id="488" r:id="rId15"/>
    <p:sldId id="489" r:id="rId16"/>
    <p:sldId id="480" r:id="rId17"/>
    <p:sldId id="481" r:id="rId18"/>
    <p:sldId id="482" r:id="rId19"/>
    <p:sldId id="483" r:id="rId20"/>
    <p:sldId id="484" r:id="rId21"/>
    <p:sldId id="453" r:id="rId22"/>
    <p:sldId id="454" r:id="rId23"/>
    <p:sldId id="455" r:id="rId24"/>
    <p:sldId id="456" r:id="rId25"/>
    <p:sldId id="457" r:id="rId26"/>
    <p:sldId id="458" r:id="rId27"/>
    <p:sldId id="367" r:id="rId28"/>
    <p:sldId id="490" r:id="rId29"/>
    <p:sldId id="368" r:id="rId30"/>
    <p:sldId id="370" r:id="rId31"/>
    <p:sldId id="371" r:id="rId32"/>
    <p:sldId id="373" r:id="rId33"/>
    <p:sldId id="374" r:id="rId34"/>
    <p:sldId id="375" r:id="rId35"/>
    <p:sldId id="376" r:id="rId36"/>
    <p:sldId id="377" r:id="rId37"/>
    <p:sldId id="378" r:id="rId38"/>
    <p:sldId id="465" r:id="rId39"/>
    <p:sldId id="467" r:id="rId40"/>
    <p:sldId id="468" r:id="rId41"/>
    <p:sldId id="469" r:id="rId42"/>
    <p:sldId id="470" r:id="rId43"/>
    <p:sldId id="471" r:id="rId44"/>
    <p:sldId id="472" r:id="rId45"/>
    <p:sldId id="473" r:id="rId46"/>
    <p:sldId id="421" r:id="rId47"/>
    <p:sldId id="491" r:id="rId48"/>
    <p:sldId id="492" r:id="rId49"/>
    <p:sldId id="393" r:id="rId50"/>
    <p:sldId id="394" r:id="rId51"/>
    <p:sldId id="439" r:id="rId52"/>
    <p:sldId id="403" r:id="rId53"/>
    <p:sldId id="405" r:id="rId54"/>
    <p:sldId id="404" r:id="rId55"/>
    <p:sldId id="406" r:id="rId56"/>
    <p:sldId id="407" r:id="rId57"/>
    <p:sldId id="408" r:id="rId58"/>
    <p:sldId id="409" r:id="rId59"/>
    <p:sldId id="410" r:id="rId60"/>
    <p:sldId id="411" r:id="rId61"/>
    <p:sldId id="429" r:id="rId62"/>
    <p:sldId id="422" r:id="rId63"/>
    <p:sldId id="275" r:id="rId64"/>
    <p:sldId id="272" r:id="rId65"/>
    <p:sldId id="271" r:id="rId66"/>
    <p:sldId id="273" r:id="rId67"/>
    <p:sldId id="270" r:id="rId68"/>
    <p:sldId id="269" r:id="rId69"/>
    <p:sldId id="276" r:id="rId70"/>
    <p:sldId id="364" r:id="rId71"/>
    <p:sldId id="365" r:id="rId72"/>
    <p:sldId id="366" r:id="rId73"/>
    <p:sldId id="442" r:id="rId74"/>
    <p:sldId id="443" r:id="rId75"/>
    <p:sldId id="444" r:id="rId76"/>
    <p:sldId id="445" r:id="rId77"/>
    <p:sldId id="446" r:id="rId78"/>
    <p:sldId id="372" r:id="rId79"/>
    <p:sldId id="447" r:id="rId80"/>
    <p:sldId id="448" r:id="rId81"/>
    <p:sldId id="449" r:id="rId82"/>
    <p:sldId id="450" r:id="rId83"/>
    <p:sldId id="451" r:id="rId84"/>
    <p:sldId id="452" r:id="rId85"/>
    <p:sldId id="379" r:id="rId86"/>
    <p:sldId id="380" r:id="rId87"/>
    <p:sldId id="381" r:id="rId88"/>
    <p:sldId id="382" r:id="rId89"/>
    <p:sldId id="384" r:id="rId90"/>
    <p:sldId id="385" r:id="rId91"/>
    <p:sldId id="386" r:id="rId92"/>
    <p:sldId id="383" r:id="rId9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323" autoAdjust="0"/>
    <p:restoredTop sz="94660"/>
  </p:normalViewPr>
  <p:slideViewPr>
    <p:cSldViewPr>
      <p:cViewPr varScale="1">
        <p:scale>
          <a:sx n="91" d="100"/>
          <a:sy n="91" d="100"/>
        </p:scale>
        <p:origin x="-1238" y="-8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76" Type="http://schemas.openxmlformats.org/officeDocument/2006/relationships/slide" Target="slides/slide72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97" Type="http://schemas.openxmlformats.org/officeDocument/2006/relationships/theme" Target="theme/theme1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87" Type="http://schemas.openxmlformats.org/officeDocument/2006/relationships/slide" Target="slides/slide83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90" Type="http://schemas.openxmlformats.org/officeDocument/2006/relationships/slide" Target="slides/slide86.xml"/><Relationship Id="rId95" Type="http://schemas.openxmlformats.org/officeDocument/2006/relationships/presProps" Target="presProp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93" Type="http://schemas.openxmlformats.org/officeDocument/2006/relationships/slide" Target="slides/slide89.xml"/><Relationship Id="rId98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91" Type="http://schemas.openxmlformats.org/officeDocument/2006/relationships/slide" Target="slides/slide87.xml"/><Relationship Id="rId9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EA3BFA-5762-41CE-B471-A818AE06519F}" type="datetimeFigureOut">
              <a:rPr lang="en-GB" smtClean="0"/>
              <a:t>07/11/2023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14D7F0-75A9-4CAF-9B0C-C61A55D2241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04509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14D7F0-75A9-4CAF-9B0C-C61A55D22419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12631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colab.research.google.com/drive/1CTSctxtN1JDvGZOswpLlG9ZkC4-s0ym2?usp=sharing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hyperlink" Target="https://towardsdatascience.com/stochastic-gradient-descent-with-momentum-a84097641a5d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towardsdatascience.com/stochastic-gradient-descent-with-momentum-a84097641a5d" TargetMode="External"/><Relationship Id="rId4" Type="http://schemas.openxmlformats.org/officeDocument/2006/relationships/image" Target="../media/image24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lAq96T8FkTw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lAq96T8FkTw" TargetMode="External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youtube.com/watch?v=lWzo8CajF5s" TargetMode="External"/><Relationship Id="rId4" Type="http://schemas.openxmlformats.org/officeDocument/2006/relationships/hyperlink" Target="https://www.youtube.com/watch?v=NxTFlzBjS-4" TargetMode="Externa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ursera.org/learn/deep-neural-network/lecture/C9iQO/vanishing-exploding-gradients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colab.research.google.com/drive/1CvCXZIevs6MvQnldyG2UHZevG0bKaeiu?usp=sharing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achinecurve.com/index.php/2019/09/16/he-xavier-initialization-activation-functions-choose-wisely/" TargetMode="External"/><Relationship Id="rId2" Type="http://schemas.openxmlformats.org/officeDocument/2006/relationships/hyperlink" Target="https://proceedings.mlr.press/v9/glorot10a/glorot10a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arxiv.org/pdf/1502.01852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eplearningwizard.com/deep_learning/boosting_models_pytorch/weight_initialization_activation_functions" TargetMode="External"/><Relationship Id="rId2" Type="http://schemas.openxmlformats.org/officeDocument/2006/relationships/hyperlink" Target="https://pytorch.org/docs/stable/_modules/torch/nn/init.html#xavier_normal_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502.03167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0.png"/><Relationship Id="rId2" Type="http://schemas.openxmlformats.org/officeDocument/2006/relationships/image" Target="../media/image4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gif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90.png"/><Relationship Id="rId7" Type="http://schemas.openxmlformats.org/officeDocument/2006/relationships/image" Target="../media/image52.png"/><Relationship Id="rId2" Type="http://schemas.openxmlformats.org/officeDocument/2006/relationships/image" Target="../media/image4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gif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803.08494.pdf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mc.ai/easy-way-to-improve-image-classifier-performancepart-1%E2%80%8A-%E2%80%8Amixup-augmentation-with-codes-2/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jmlr.org/papers/volume15/srivastava14a/srivastava14a.pdf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oursera.org/learn/deep-neural-network/ungradedLab/xioPP/lab" TargetMode="Externa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mathinsight.org/level_sets" TargetMode="Externa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0.png"/><Relationship Id="rId2" Type="http://schemas.openxmlformats.org/officeDocument/2006/relationships/image" Target="../media/image411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0.png"/><Relationship Id="rId2" Type="http://schemas.openxmlformats.org/officeDocument/2006/relationships/image" Target="../media/image431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49.png"/><Relationship Id="rId2" Type="http://schemas.openxmlformats.org/officeDocument/2006/relationships/hyperlink" Target="https://dominikschmidt.xyz/nesterov-momentum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hyperlink" Target="https://cs231n.github.io/neural-networks-3/#sgd" TargetMode="Externa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gif"/><Relationship Id="rId2" Type="http://schemas.openxmlformats.org/officeDocument/2006/relationships/hyperlink" Target="http://www.denizyuret.com/2015/03/alec-radfords-animations-for.html" TargetMode="Externa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hyperlink" Target="https://awesomeopensource.com/project/3springs/viz_torch_optim" TargetMode="External"/><Relationship Id="rId2" Type="http://schemas.openxmlformats.org/officeDocument/2006/relationships/image" Target="../media/image58.gif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_e-LFe_igno" TargetMode="External"/><Relationship Id="rId2" Type="http://schemas.openxmlformats.org/officeDocument/2006/relationships/hyperlink" Target="https://www.youtube.com/watch?v=k8fTYJPd3_I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coursera.org/lecture/deep-neural-network/the-problem-of-local-optima-RFANA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Computer vision and deep learning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Lecture 5</a:t>
            </a:r>
          </a:p>
        </p:txBody>
      </p:sp>
    </p:spTree>
    <p:extLst>
      <p:ext uri="{BB962C8B-B14F-4D97-AF65-F5344CB8AC3E}">
        <p14:creationId xmlns:p14="http://schemas.microsoft.com/office/powerpoint/2010/main" val="91215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Dealing with variance and bias problems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High bias?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94053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Dealing with variance and bias problems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High bias? (train set performance)</a:t>
            </a:r>
          </a:p>
          <a:p>
            <a:pPr lvl="1"/>
            <a:r>
              <a:rPr lang="en-GB" dirty="0"/>
              <a:t>Try a more complex model/different NN architecture</a:t>
            </a:r>
          </a:p>
          <a:p>
            <a:pPr lvl="1"/>
            <a:r>
              <a:rPr lang="en-GB" dirty="0"/>
              <a:t>Train longer</a:t>
            </a:r>
          </a:p>
          <a:p>
            <a:r>
              <a:rPr lang="en-GB" dirty="0"/>
              <a:t>High variance?</a:t>
            </a:r>
          </a:p>
          <a:p>
            <a:pPr lvl="1"/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88225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Dealing with variance and bias problems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High bias? (train set performance)</a:t>
            </a:r>
          </a:p>
          <a:p>
            <a:pPr lvl="1"/>
            <a:r>
              <a:rPr lang="en-GB" dirty="0"/>
              <a:t>Try a more complex model/different NN architecture</a:t>
            </a:r>
          </a:p>
          <a:p>
            <a:pPr lvl="1"/>
            <a:r>
              <a:rPr lang="en-GB" dirty="0"/>
              <a:t>Train longer</a:t>
            </a:r>
          </a:p>
          <a:p>
            <a:r>
              <a:rPr lang="en-GB" dirty="0"/>
              <a:t>High variance? </a:t>
            </a:r>
            <a:r>
              <a:rPr lang="en-GB" dirty="0" smtClean="0"/>
              <a:t>(validation </a:t>
            </a:r>
            <a:r>
              <a:rPr lang="en-GB" dirty="0"/>
              <a:t>set performance)</a:t>
            </a:r>
          </a:p>
          <a:p>
            <a:pPr lvl="1"/>
            <a:r>
              <a:rPr lang="en-GB" dirty="0"/>
              <a:t>Add more data</a:t>
            </a:r>
          </a:p>
          <a:p>
            <a:pPr lvl="1"/>
            <a:r>
              <a:rPr lang="en-GB" dirty="0"/>
              <a:t>Add more regularization techniques</a:t>
            </a:r>
          </a:p>
          <a:p>
            <a:pPr lvl="1"/>
            <a:r>
              <a:rPr lang="en-GB" dirty="0"/>
              <a:t>Try a different NN architecture</a:t>
            </a:r>
          </a:p>
          <a:p>
            <a:pPr lvl="1"/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54175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98459D60-F314-4F78-9B29-A6F01645CF4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Data pre-processing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xmlns="" id="{6B9BE9E4-FE08-44A5-8D5D-E2258DA850C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6760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6E76DF3-9935-4C6E-9F64-E8B247095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dirty="0"/>
              <a:t>Importance of feature scaling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xmlns="" id="{FC88322D-76B9-43EB-B115-16AE71736E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564107"/>
            <a:ext cx="6629400" cy="4342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893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dirty="0"/>
              <a:t>Mean subtraction, scaling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09465503-B95E-4BC0-BB21-AE62114ED0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56" y="1660734"/>
            <a:ext cx="9039145" cy="3734318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A57E4A8D-774F-451C-B8B2-A18F3E5B44AD}"/>
              </a:ext>
            </a:extLst>
          </p:cNvPr>
          <p:cNvSpPr txBox="1"/>
          <p:nvPr/>
        </p:nvSpPr>
        <p:spPr>
          <a:xfrm>
            <a:off x="3429000" y="5366912"/>
            <a:ext cx="2286000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7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X -= </a:t>
            </a:r>
            <a:r>
              <a:rPr lang="en-US" sz="17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np.mean</a:t>
            </a:r>
            <a:r>
              <a:rPr lang="en-US" sz="17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(X, axis=0)</a:t>
            </a:r>
            <a:endParaRPr lang="en-GB" sz="17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1A8EB08B-807B-4025-B3E0-BD3E9BB95A21}"/>
              </a:ext>
            </a:extLst>
          </p:cNvPr>
          <p:cNvSpPr txBox="1"/>
          <p:nvPr/>
        </p:nvSpPr>
        <p:spPr>
          <a:xfrm>
            <a:off x="2286000" y="5366912"/>
            <a:ext cx="304800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700" dirty="0"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F40DF235-70C7-44C0-A54F-E3F5C9539BBE}"/>
              </a:ext>
            </a:extLst>
          </p:cNvPr>
          <p:cNvSpPr txBox="1"/>
          <p:nvPr/>
        </p:nvSpPr>
        <p:spPr>
          <a:xfrm>
            <a:off x="6135090" y="5359215"/>
            <a:ext cx="228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X /=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np.std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(X, axis=0)</a:t>
            </a:r>
            <a:endParaRPr lang="en-GB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1719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8AFBE82-3E43-486C-BBB8-A663867FA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dirty="0"/>
              <a:t>Pre-processing for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18E3246-4C09-4153-97C3-7B258F82BE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Zero </a:t>
            </a:r>
            <a:r>
              <a:rPr lang="en-GB" dirty="0" err="1"/>
              <a:t>center</a:t>
            </a:r>
            <a:r>
              <a:rPr lang="en-GB" dirty="0"/>
              <a:t>: subtract the mean across every individual feature in the data</a:t>
            </a:r>
          </a:p>
          <a:p>
            <a:pPr lvl="1"/>
            <a:r>
              <a:rPr lang="en-GB" dirty="0"/>
              <a:t>Mean image</a:t>
            </a:r>
          </a:p>
          <a:p>
            <a:pPr lvl="1"/>
            <a:r>
              <a:rPr lang="en-GB" dirty="0"/>
              <a:t>Mean across each channel</a:t>
            </a:r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191000"/>
            <a:ext cx="7783286" cy="167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68799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Exponential weighted averages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9520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dirty="0" smtClean="0"/>
              <a:t>Exponential weighted averages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Rectangle 3"/>
          <p:cNvSpPr/>
          <p:nvPr/>
        </p:nvSpPr>
        <p:spPr>
          <a:xfrm>
            <a:off x="533400" y="2967335"/>
            <a:ext cx="8458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hlinkClick r:id="rId2"/>
              </a:rPr>
              <a:t>https://colab.research.google.com/drive/1CTSctxtN1JDvGZOswpLlG9ZkC4-s0ym2?usp=sharing</a:t>
            </a:r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18767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dirty="0"/>
              <a:t>Exponential weighted averages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2988779" y="5638800"/>
                <a:ext cx="284385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GB" b="0" i="1" smtClean="0">
                              <a:latin typeface="Cambria Math"/>
                            </a:rPr>
                            <m:t>𝑡</m:t>
                          </m:r>
                        </m:sub>
                      </m:sSub>
                      <m:r>
                        <a:rPr lang="en-GB" b="0" i="1" smtClean="0">
                          <a:latin typeface="Cambria Math"/>
                        </a:rPr>
                        <m:t>=</m:t>
                      </m:r>
                      <m:r>
                        <a:rPr lang="en-GB" b="0" i="1" smtClean="0">
                          <a:latin typeface="Cambria Math"/>
                        </a:rPr>
                        <m:t>𝛽</m:t>
                      </m:r>
                      <m:r>
                        <a:rPr lang="en-GB" b="0" i="1" smtClean="0">
                          <a:latin typeface="Cambria Math"/>
                        </a:rPr>
                        <m:t>⋅</m:t>
                      </m:r>
                      <m:sSub>
                        <m:sSubPr>
                          <m:ctrlPr>
                            <a:rPr lang="en-GB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GB" b="0" i="1" smtClean="0">
                              <a:latin typeface="Cambria Math"/>
                            </a:rPr>
                            <m:t>𝑡</m:t>
                          </m:r>
                          <m:r>
                            <a:rPr lang="en-GB" b="0" i="1" smtClean="0">
                              <a:latin typeface="Cambria Math"/>
                            </a:rPr>
                            <m:t>−1</m:t>
                          </m:r>
                        </m:sub>
                      </m:sSub>
                      <m:r>
                        <a:rPr lang="en-GB" b="0" i="1" smtClean="0">
                          <a:latin typeface="Cambria Math"/>
                        </a:rPr>
                        <m:t>+</m:t>
                      </m:r>
                      <m:d>
                        <m:dPr>
                          <m:ctrlPr>
                            <a:rPr lang="en-GB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/>
                            </a:rPr>
                            <m:t>1 −</m:t>
                          </m:r>
                          <m:r>
                            <a:rPr lang="en-GB" b="0" i="1" smtClean="0">
                              <a:latin typeface="Cambria Math"/>
                            </a:rPr>
                            <m:t>𝛽</m:t>
                          </m:r>
                        </m:e>
                      </m:d>
                      <m:r>
                        <a:rPr lang="en-GB" b="0" i="1" smtClean="0">
                          <a:latin typeface="Cambria Math"/>
                        </a:rPr>
                        <m:t>⋅</m:t>
                      </m:r>
                      <m:r>
                        <a:rPr lang="en-GB" b="0" i="1" smtClean="0">
                          <a:latin typeface="Cambria Math"/>
                        </a:rPr>
                        <m:t>𝑥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8778" y="5638800"/>
                <a:ext cx="2843855" cy="369332"/>
              </a:xfrm>
              <a:prstGeom prst="rect">
                <a:avLst/>
              </a:prstGeom>
              <a:blipFill rotWithShape="1">
                <a:blip r:embed="rId3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/>
          <p:cNvSpPr/>
          <p:nvPr/>
        </p:nvSpPr>
        <p:spPr>
          <a:xfrm>
            <a:off x="152400" y="6172202"/>
            <a:ext cx="90678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>
                <a:hlinkClick r:id="rId4"/>
              </a:rPr>
              <a:t>https://towardsdatascience.com/stochastic-gradient-descent-with-momentum-a84097641a5d</a:t>
            </a:r>
            <a:r>
              <a:rPr lang="en-GB" sz="1000" dirty="0"/>
              <a:t> </a:t>
            </a:r>
          </a:p>
        </p:txBody>
      </p:sp>
      <p:pic>
        <p:nvPicPr>
          <p:cNvPr id="7" name="Picture 2" descr="Image for pos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039" y="1447800"/>
            <a:ext cx="5543550" cy="4019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4268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dirty="0" smtClean="0"/>
              <a:t>Today’s agenda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Training a neural network</a:t>
            </a:r>
          </a:p>
          <a:p>
            <a:pPr lvl="1"/>
            <a:r>
              <a:rPr lang="en-GB" dirty="0" smtClean="0"/>
              <a:t>Data </a:t>
            </a:r>
            <a:r>
              <a:rPr lang="en-GB" dirty="0" err="1" smtClean="0"/>
              <a:t>preprocessing</a:t>
            </a:r>
            <a:endParaRPr lang="en-GB" dirty="0" smtClean="0"/>
          </a:p>
          <a:p>
            <a:pPr lvl="1"/>
            <a:r>
              <a:rPr lang="en-GB" dirty="0" smtClean="0"/>
              <a:t>Initialization</a:t>
            </a:r>
          </a:p>
          <a:p>
            <a:pPr lvl="1"/>
            <a:r>
              <a:rPr lang="en-GB" dirty="0" smtClean="0"/>
              <a:t>Batch Normalization</a:t>
            </a:r>
          </a:p>
          <a:p>
            <a:pPr lvl="1"/>
            <a:r>
              <a:rPr lang="en-GB" dirty="0" smtClean="0"/>
              <a:t>Regularization techniques</a:t>
            </a:r>
          </a:p>
          <a:p>
            <a:pPr lvl="1"/>
            <a:r>
              <a:rPr lang="en-GB" dirty="0" smtClean="0"/>
              <a:t>Optimization algorithms</a:t>
            </a:r>
          </a:p>
          <a:p>
            <a:pPr lvl="1"/>
            <a:r>
              <a:rPr lang="en-GB" dirty="0"/>
              <a:t>Bias and </a:t>
            </a:r>
            <a:r>
              <a:rPr lang="en-GB" dirty="0" smtClean="0"/>
              <a:t>variance</a:t>
            </a:r>
          </a:p>
          <a:p>
            <a:pPr lvl="1"/>
            <a:r>
              <a:rPr lang="en-GB" dirty="0" smtClean="0"/>
              <a:t>Hyper-parameter tuning	</a:t>
            </a:r>
          </a:p>
          <a:p>
            <a:pPr marL="914400" lvl="2" indent="0">
              <a:buNone/>
            </a:pPr>
            <a:endParaRPr lang="en-GB" dirty="0" smtClean="0"/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68854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dirty="0"/>
              <a:t>Exponential weighted averages</a:t>
            </a:r>
          </a:p>
        </p:txBody>
      </p:sp>
      <p:pic>
        <p:nvPicPr>
          <p:cNvPr id="23554" name="Picture 2" descr="Image for pos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47800"/>
            <a:ext cx="5543550" cy="4019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838201" y="5663705"/>
            <a:ext cx="22797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V</a:t>
            </a:r>
            <a:r>
              <a:rPr lang="en-GB" baseline="-25000" dirty="0" err="1"/>
              <a:t>t</a:t>
            </a:r>
            <a:r>
              <a:rPr lang="en-GB" dirty="0"/>
              <a:t> approximates over: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3429000" y="5655735"/>
                <a:ext cx="839269" cy="65941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GB" b="0" i="1" smtClean="0">
                              <a:latin typeface="Cambria Math"/>
                            </a:rPr>
                            <m:t>1 −</m:t>
                          </m:r>
                          <m:r>
                            <a:rPr lang="en-GB" b="0" i="1" smtClean="0">
                              <a:latin typeface="Cambria Math"/>
                            </a:rPr>
                            <m:t>𝛽</m:t>
                          </m:r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9000" y="5655733"/>
                <a:ext cx="839268" cy="659411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4597401" y="5663705"/>
            <a:ext cx="949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samples</a:t>
            </a:r>
          </a:p>
        </p:txBody>
      </p:sp>
      <p:sp>
        <p:nvSpPr>
          <p:cNvPr id="7" name="Rectangle 6"/>
          <p:cNvSpPr/>
          <p:nvPr/>
        </p:nvSpPr>
        <p:spPr>
          <a:xfrm>
            <a:off x="152400" y="6172202"/>
            <a:ext cx="90678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>
                <a:hlinkClick r:id="rId5"/>
              </a:rPr>
              <a:t>https://towardsdatascience.com/stochastic-gradient-descent-with-momentum-a84097641a5d</a:t>
            </a:r>
            <a:r>
              <a:rPr lang="en-GB" sz="1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9410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dirty="0"/>
              <a:t>Exponential weighted average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1675" y="1247777"/>
            <a:ext cx="5200650" cy="2181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88" name="Picture 4" descr="Image for pos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33" y="3780497"/>
            <a:ext cx="9170670" cy="1062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0" name="Picture 6" descr="Image for pos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1" y="4724400"/>
            <a:ext cx="8703945" cy="988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09600" y="5867400"/>
            <a:ext cx="4178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The coefficients add up to approximately 1</a:t>
            </a:r>
          </a:p>
        </p:txBody>
      </p:sp>
    </p:spTree>
    <p:extLst>
      <p:ext uri="{BB962C8B-B14F-4D97-AF65-F5344CB8AC3E}">
        <p14:creationId xmlns:p14="http://schemas.microsoft.com/office/powerpoint/2010/main" val="509536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dirty="0"/>
              <a:t>Exponential weighted average</a:t>
            </a:r>
          </a:p>
        </p:txBody>
      </p:sp>
      <p:pic>
        <p:nvPicPr>
          <p:cNvPr id="24578" name="Picture 2" descr="Image for pos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676402"/>
            <a:ext cx="5314950" cy="397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172200" y="2133600"/>
            <a:ext cx="25276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smtClean="0"/>
              <a:t>Forgetting</a:t>
            </a:r>
            <a:r>
              <a:rPr lang="en-GB" dirty="0" smtClean="0"/>
              <a:t>: threshold </a:t>
            </a:r>
            <a:r>
              <a:rPr lang="en-GB" dirty="0"/>
              <a:t>1/e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203659" y="2597791"/>
            <a:ext cx="15350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(1 – </a:t>
            </a:r>
            <a:r>
              <a:rPr lang="el-GR" dirty="0" smtClean="0"/>
              <a:t>ε</a:t>
            </a:r>
            <a:r>
              <a:rPr lang="en-GB" dirty="0" smtClean="0"/>
              <a:t>)</a:t>
            </a:r>
            <a:r>
              <a:rPr lang="en-GB" baseline="30000" dirty="0" smtClean="0"/>
              <a:t>1/</a:t>
            </a:r>
            <a:r>
              <a:rPr lang="el-GR" baseline="30000" dirty="0" smtClean="0"/>
              <a:t> ε</a:t>
            </a:r>
            <a:r>
              <a:rPr lang="en-GB" baseline="30000" dirty="0" smtClean="0"/>
              <a:t> </a:t>
            </a:r>
            <a:r>
              <a:rPr lang="en-GB" dirty="0" smtClean="0"/>
              <a:t>= 1/e</a:t>
            </a:r>
            <a:endParaRPr lang="en-GB" dirty="0"/>
          </a:p>
        </p:txBody>
      </p:sp>
      <p:sp>
        <p:nvSpPr>
          <p:cNvPr id="3" name="Rectangle 2"/>
          <p:cNvSpPr/>
          <p:nvPr/>
        </p:nvSpPr>
        <p:spPr>
          <a:xfrm>
            <a:off x="504242" y="6096000"/>
            <a:ext cx="772535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hlinkClick r:id="rId3"/>
              </a:rPr>
              <a:t>https://</a:t>
            </a:r>
            <a:r>
              <a:rPr lang="en-GB" dirty="0" smtClean="0">
                <a:hlinkClick r:id="rId3"/>
              </a:rPr>
              <a:t>www.youtube.com/watch?v=lAq96T8FkTw</a:t>
            </a:r>
            <a:r>
              <a:rPr lang="en-GB" dirty="0"/>
              <a:t> </a:t>
            </a:r>
            <a:r>
              <a:rPr lang="en-GB" dirty="0" smtClean="0">
                <a:solidFill>
                  <a:srgbClr val="FF0000"/>
                </a:solidFill>
              </a:rPr>
              <a:t>intuition for approximation </a:t>
            </a:r>
            <a:endParaRPr lang="en-GB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5257800" y="4267200"/>
                <a:ext cx="4717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GB" b="0" i="1" smtClean="0">
                              <a:latin typeface="Cambria Math"/>
                            </a:rPr>
                            <m:t>𝛽</m:t>
                          </m:r>
                        </m:e>
                        <m:sup>
                          <m:r>
                            <a:rPr lang="en-GB" b="0" i="1" smtClean="0">
                              <a:latin typeface="Cambria Math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7800" y="4267200"/>
                <a:ext cx="471796" cy="369332"/>
              </a:xfrm>
              <a:prstGeom prst="rect">
                <a:avLst/>
              </a:prstGeom>
              <a:blipFill rotWithShape="1">
                <a:blip r:embed="rId4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/>
          <p:cNvSpPr/>
          <p:nvPr/>
        </p:nvSpPr>
        <p:spPr>
          <a:xfrm>
            <a:off x="5172006" y="3593068"/>
            <a:ext cx="4667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latin typeface="Times New Roman" pitchFamily="18" charset="0"/>
                <a:cs typeface="Times New Roman" pitchFamily="18" charset="0"/>
              </a:rPr>
              <a:t>1/e</a:t>
            </a:r>
          </a:p>
        </p:txBody>
      </p:sp>
    </p:spTree>
    <p:extLst>
      <p:ext uri="{BB962C8B-B14F-4D97-AF65-F5344CB8AC3E}">
        <p14:creationId xmlns:p14="http://schemas.microsoft.com/office/powerpoint/2010/main" val="4177449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GB" dirty="0"/>
              <a:t>Exponential weighted average</a:t>
            </a:r>
            <a:br>
              <a:rPr lang="en-GB" dirty="0"/>
            </a:br>
            <a:r>
              <a:rPr lang="en-GB" sz="3300" dirty="0"/>
              <a:t>Bias correction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dirty="0"/>
                  <a:t>The first couple of iterations will provide a pretty bad averages because we don’t have enough values yet to average over</a:t>
                </a:r>
              </a:p>
              <a:p>
                <a:r>
                  <a:rPr lang="en-GB" dirty="0"/>
                  <a:t>Instead of using </a:t>
                </a:r>
                <a:r>
                  <a:rPr lang="en-GB" dirty="0" err="1"/>
                  <a:t>V</a:t>
                </a:r>
                <a:r>
                  <a:rPr lang="en-GB" baseline="-25000" dirty="0" err="1"/>
                  <a:t>t</a:t>
                </a:r>
                <a:r>
                  <a:rPr lang="en-GB" dirty="0"/>
                  <a:t> use the bias corrected version of it: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GB" i="1" smtClean="0">
                              <a:latin typeface="Cambria Math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/>
                                </a:rPr>
                                <m:t>𝑡</m:t>
                              </m:r>
                            </m:sub>
                          </m:sSub>
                        </m:e>
                      </m:acc>
                      <m:r>
                        <a:rPr lang="en-GB" b="0" i="1" smtClean="0">
                          <a:latin typeface="Cambria Math"/>
                        </a:rPr>
                        <m:t>= </m:t>
                      </m:r>
                      <m:f>
                        <m:fPr>
                          <m:ctrlPr>
                            <a:rPr lang="en-GB" i="1" smtClean="0">
                              <a:latin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r>
                            <a:rPr lang="en-GB" b="0" i="1" smtClean="0">
                              <a:latin typeface="Cambria Math"/>
                            </a:rPr>
                            <m:t>1 −</m:t>
                          </m:r>
                          <m:sSup>
                            <m:sSupPr>
                              <m:ctrlPr>
                                <a:rPr lang="en-GB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latin typeface="Cambria Math"/>
                                </a:rPr>
                                <m:t>𝛽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/>
                                </a:rPr>
                                <m:t>𝑡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630" t="-175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762000" y="5334000"/>
            <a:ext cx="645663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3"/>
              </a:rPr>
              <a:t>https://www.youtube.com/watch?v=lAq96T8FkTw</a:t>
            </a:r>
            <a:r>
              <a:rPr lang="en-GB" dirty="0"/>
              <a:t> </a:t>
            </a:r>
          </a:p>
          <a:p>
            <a:r>
              <a:rPr lang="en-GB" dirty="0">
                <a:hlinkClick r:id="rId4"/>
              </a:rPr>
              <a:t>https://www.youtube.com/watch?v=NxTFlzBjS-4</a:t>
            </a:r>
            <a:r>
              <a:rPr lang="en-GB" dirty="0"/>
              <a:t> </a:t>
            </a:r>
          </a:p>
          <a:p>
            <a:r>
              <a:rPr lang="en-GB" dirty="0">
                <a:hlinkClick r:id="rId5"/>
              </a:rPr>
              <a:t>https://www.youtube.com/watch?v=lWzo8CajF5s</a:t>
            </a:r>
            <a:r>
              <a:rPr lang="en-GB" dirty="0"/>
              <a:t> – bias correction</a:t>
            </a:r>
          </a:p>
        </p:txBody>
      </p:sp>
    </p:spTree>
    <p:extLst>
      <p:ext uri="{BB962C8B-B14F-4D97-AF65-F5344CB8AC3E}">
        <p14:creationId xmlns:p14="http://schemas.microsoft.com/office/powerpoint/2010/main" val="934483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Training a neural network</a:t>
            </a:r>
            <a:endParaRPr lang="en-GB" b="1" i="1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b="1" i="1" dirty="0"/>
              <a:t>Weights initialization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60409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Vanishing and exploding gradients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057400"/>
            <a:ext cx="7410450" cy="1104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04800" y="6172202"/>
            <a:ext cx="62295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/>
              <a:t>Image source: </a:t>
            </a:r>
            <a:r>
              <a:rPr lang="en-GB" sz="1000" dirty="0">
                <a:hlinkClick r:id="rId3"/>
              </a:rPr>
              <a:t>https://www.coursera.org/learn/deep-neural-network/lecture/C9iQO/vanishing-exploding-gradients</a:t>
            </a:r>
            <a:r>
              <a:rPr lang="en-GB" sz="1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42024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09ADEFD-F75E-4543-8ADF-241514F500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dirty="0"/>
              <a:t>How </a:t>
            </a:r>
            <a:r>
              <a:rPr lang="en-GB" b="1" dirty="0"/>
              <a:t>not</a:t>
            </a:r>
            <a:r>
              <a:rPr lang="en-GB" dirty="0"/>
              <a:t> to initialize: zero weights</a:t>
            </a:r>
          </a:p>
        </p:txBody>
      </p:sp>
      <p:sp>
        <p:nvSpPr>
          <p:cNvPr id="4" name="AutoShape 2" descr="Neural Networks From Scratch - victorzhou.com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5" name="AutoShape 4" descr="Neural Networks From Scratch - victorzhou.com"/>
          <p:cNvSpPr>
            <a:spLocks noChangeAspect="1" noChangeArrowheads="1"/>
          </p:cNvSpPr>
          <p:nvPr/>
        </p:nvSpPr>
        <p:spPr bwMode="auto">
          <a:xfrm>
            <a:off x="307975" y="7939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6" name="AutoShape 6" descr="Neural Networks From Scratch - victorzhou.com"/>
          <p:cNvSpPr>
            <a:spLocks noChangeAspect="1" noChangeArrowheads="1"/>
          </p:cNvSpPr>
          <p:nvPr/>
        </p:nvSpPr>
        <p:spPr bwMode="auto">
          <a:xfrm>
            <a:off x="460375" y="160339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75" y="2209800"/>
            <a:ext cx="5638800" cy="2819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914401" y="5410202"/>
            <a:ext cx="39627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/>
              <a:t>No symmetry breaking</a:t>
            </a:r>
          </a:p>
        </p:txBody>
      </p:sp>
      <p:pic>
        <p:nvPicPr>
          <p:cNvPr id="1033" name="Picture 9" descr="Ekg Flat Line Images, Stock Photos &amp; Vectors | Shutterstock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111"/>
          <a:stretch/>
        </p:blipFill>
        <p:spPr bwMode="auto">
          <a:xfrm>
            <a:off x="5418668" y="4224868"/>
            <a:ext cx="3571875" cy="2370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3351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381000"/>
            <a:ext cx="8229600" cy="1143000"/>
          </a:xfrm>
        </p:spPr>
        <p:txBody>
          <a:bodyPr>
            <a:normAutofit fontScale="90000"/>
          </a:bodyPr>
          <a:lstStyle/>
          <a:p>
            <a:pPr algn="l"/>
            <a:r>
              <a:rPr lang="en-GB" dirty="0"/>
              <a:t>Weight initialization</a:t>
            </a:r>
            <a:br>
              <a:rPr lang="en-GB" dirty="0"/>
            </a:br>
            <a:r>
              <a:rPr lang="en-GB" sz="2700" dirty="0"/>
              <a:t>Example credit: Andrew </a:t>
            </a:r>
            <a:r>
              <a:rPr lang="en-GB" sz="2700" dirty="0" err="1"/>
              <a:t>Karpathy</a:t>
            </a:r>
            <a:endParaRPr lang="en-GB" sz="27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dirty="0">
              <a:hlinkClick r:id="rId2"/>
            </a:endParaRPr>
          </a:p>
          <a:p>
            <a:pPr marL="0" indent="0">
              <a:buNone/>
            </a:pPr>
            <a:endParaRPr lang="en-GB" dirty="0">
              <a:hlinkClick r:id="rId2"/>
            </a:endParaRPr>
          </a:p>
          <a:p>
            <a:pPr marL="0" indent="0">
              <a:buNone/>
            </a:pPr>
            <a:r>
              <a:rPr lang="en-GB" dirty="0">
                <a:hlinkClick r:id="rId2"/>
              </a:rPr>
              <a:t>https://colab.research.google.com/drive/1CvCXZIevs6MvQnldyG2UHZevG0bKaeiu?usp=sharing</a:t>
            </a:r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27279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3530600"/>
            <a:ext cx="6237148" cy="3124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497934"/>
            <a:ext cx="6025426" cy="31285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152400" y="1228398"/>
            <a:ext cx="3200400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/>
              <a:t>input layer had mean -0.001449 and </a:t>
            </a:r>
            <a:r>
              <a:rPr lang="en-GB" sz="1000" dirty="0" err="1"/>
              <a:t>stddev</a:t>
            </a:r>
            <a:r>
              <a:rPr lang="en-GB" sz="1000" dirty="0"/>
              <a:t> 0.999223</a:t>
            </a:r>
          </a:p>
          <a:p>
            <a:r>
              <a:rPr lang="en-GB" sz="1000" dirty="0"/>
              <a:t>hidden layer 0 had mean 0.000289 and </a:t>
            </a:r>
            <a:r>
              <a:rPr lang="en-GB" sz="1000" dirty="0" err="1"/>
              <a:t>stddev</a:t>
            </a:r>
            <a:r>
              <a:rPr lang="en-GB" sz="1000" dirty="0"/>
              <a:t> 0.213667</a:t>
            </a:r>
          </a:p>
          <a:p>
            <a:r>
              <a:rPr lang="en-GB" sz="1000" dirty="0"/>
              <a:t>hidden layer 1 had mean -0.000064 and </a:t>
            </a:r>
            <a:r>
              <a:rPr lang="en-GB" sz="1000" dirty="0" err="1"/>
              <a:t>stddev</a:t>
            </a:r>
            <a:r>
              <a:rPr lang="en-GB" sz="1000" dirty="0"/>
              <a:t> 0.047754</a:t>
            </a:r>
          </a:p>
          <a:p>
            <a:r>
              <a:rPr lang="en-GB" sz="1000" dirty="0"/>
              <a:t>hidden layer 2 had mean -0.000001 and </a:t>
            </a:r>
            <a:r>
              <a:rPr lang="en-GB" sz="1000" dirty="0" err="1"/>
              <a:t>stddev</a:t>
            </a:r>
            <a:r>
              <a:rPr lang="en-GB" sz="1000" dirty="0"/>
              <a:t> 0.010667</a:t>
            </a:r>
          </a:p>
          <a:p>
            <a:r>
              <a:rPr lang="en-GB" sz="1000" dirty="0"/>
              <a:t>hidden layer 3 had mean -0.000003 and </a:t>
            </a:r>
            <a:r>
              <a:rPr lang="en-GB" sz="1000" dirty="0" err="1"/>
              <a:t>stddev</a:t>
            </a:r>
            <a:r>
              <a:rPr lang="en-GB" sz="1000" dirty="0"/>
              <a:t> 0.002391</a:t>
            </a:r>
          </a:p>
          <a:p>
            <a:r>
              <a:rPr lang="en-GB" sz="1000" dirty="0"/>
              <a:t>hidden layer 4 had mean 0.000000 and </a:t>
            </a:r>
            <a:r>
              <a:rPr lang="en-GB" sz="1000" dirty="0" err="1"/>
              <a:t>stddev</a:t>
            </a:r>
            <a:r>
              <a:rPr lang="en-GB" sz="1000" dirty="0"/>
              <a:t> 0.000535</a:t>
            </a:r>
          </a:p>
          <a:p>
            <a:r>
              <a:rPr lang="en-GB" sz="1000" dirty="0"/>
              <a:t>hidden layer 5 had mean -0.000000 and </a:t>
            </a:r>
            <a:r>
              <a:rPr lang="en-GB" sz="1000" dirty="0" err="1"/>
              <a:t>stddev</a:t>
            </a:r>
            <a:r>
              <a:rPr lang="en-GB" sz="1000" dirty="0"/>
              <a:t> 0.000119</a:t>
            </a:r>
          </a:p>
          <a:p>
            <a:r>
              <a:rPr lang="en-GB" sz="1000" dirty="0"/>
              <a:t>hidden layer 6 had mean 0.000000 and </a:t>
            </a:r>
            <a:r>
              <a:rPr lang="en-GB" sz="1000" dirty="0" err="1"/>
              <a:t>stddev</a:t>
            </a:r>
            <a:r>
              <a:rPr lang="en-GB" sz="1000" dirty="0"/>
              <a:t> 0.000027</a:t>
            </a:r>
          </a:p>
          <a:p>
            <a:r>
              <a:rPr lang="en-GB" sz="1000" dirty="0"/>
              <a:t>hidden layer 7 had mean -0.000000 and </a:t>
            </a:r>
            <a:r>
              <a:rPr lang="en-GB" sz="1000" dirty="0" err="1"/>
              <a:t>stddev</a:t>
            </a:r>
            <a:r>
              <a:rPr lang="en-GB" sz="1000" dirty="0"/>
              <a:t> 0.000006</a:t>
            </a:r>
          </a:p>
          <a:p>
            <a:r>
              <a:rPr lang="en-GB" sz="1000" dirty="0"/>
              <a:t>hidden layer 8 had mean 0.000000 and </a:t>
            </a:r>
            <a:r>
              <a:rPr lang="en-GB" sz="1000" dirty="0" err="1"/>
              <a:t>stddev</a:t>
            </a:r>
            <a:r>
              <a:rPr lang="en-GB" sz="1000" dirty="0"/>
              <a:t> 0.000001</a:t>
            </a:r>
          </a:p>
          <a:p>
            <a:r>
              <a:rPr lang="en-GB" sz="1000" dirty="0"/>
              <a:t>hidden layer 9 had mean 0.000000 and </a:t>
            </a:r>
            <a:r>
              <a:rPr lang="en-GB" sz="1000" dirty="0" err="1"/>
              <a:t>stddev</a:t>
            </a:r>
            <a:r>
              <a:rPr lang="en-GB" sz="1000" dirty="0"/>
              <a:t> 0.000000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04800" y="304800"/>
            <a:ext cx="35286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W = </a:t>
            </a:r>
            <a:r>
              <a:rPr lang="en-GB" dirty="0" err="1"/>
              <a:t>np.random.randn</a:t>
            </a:r>
            <a:r>
              <a:rPr lang="en-GB" dirty="0"/>
              <a:t>(in, out)*0.01</a:t>
            </a:r>
          </a:p>
        </p:txBody>
      </p:sp>
      <p:pic>
        <p:nvPicPr>
          <p:cNvPr id="7" name="Picture 5" descr="Explain all Zero centered activation Functions | i2tutorial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6595" y="4453467"/>
            <a:ext cx="2084832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6855524" y="3962400"/>
            <a:ext cx="15869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err="1"/>
              <a:t>tanh</a:t>
            </a:r>
            <a:r>
              <a:rPr lang="en-GB" dirty="0"/>
              <a:t> activation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70085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dirty="0"/>
              <a:t>Xavier initialization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7500" lnSpcReduction="20000"/>
              </a:bodyPr>
              <a:lstStyle/>
              <a:p>
                <a:r>
                  <a:rPr lang="en-GB" i="1" dirty="0"/>
                  <a:t>Understanding the difficulty of training deep </a:t>
                </a:r>
                <a:r>
                  <a:rPr lang="en-GB" i="1" dirty="0" err="1"/>
                  <a:t>feedforward</a:t>
                </a:r>
                <a:r>
                  <a:rPr lang="en-GB" i="1" dirty="0"/>
                  <a:t> neural networks , </a:t>
                </a:r>
                <a:r>
                  <a:rPr lang="en-GB" dirty="0"/>
                  <a:t>Xavier </a:t>
                </a:r>
                <a:r>
                  <a:rPr lang="en-GB" dirty="0" err="1"/>
                  <a:t>Glorot</a:t>
                </a:r>
                <a:r>
                  <a:rPr lang="en-GB" dirty="0"/>
                  <a:t> </a:t>
                </a:r>
                <a:r>
                  <a:rPr lang="en-GB" dirty="0" err="1"/>
                  <a:t>Yoshua</a:t>
                </a:r>
                <a:r>
                  <a:rPr lang="en-GB" dirty="0"/>
                  <a:t> </a:t>
                </a:r>
                <a:r>
                  <a:rPr lang="en-GB" dirty="0" err="1"/>
                  <a:t>Bengio</a:t>
                </a:r>
                <a:r>
                  <a:rPr lang="en-GB" dirty="0"/>
                  <a:t> </a:t>
                </a:r>
                <a:r>
                  <a:rPr lang="en-GB" dirty="0">
                    <a:hlinkClick r:id="rId2"/>
                  </a:rPr>
                  <a:t>https://proceedings.mlr.press/v9/glorot10a/glorot10a.pdf</a:t>
                </a:r>
                <a:r>
                  <a:rPr lang="en-GB" dirty="0"/>
                  <a:t> </a:t>
                </a:r>
              </a:p>
              <a:p>
                <a:r>
                  <a:rPr lang="en-GB" dirty="0"/>
                  <a:t>Random initialization from a distribution with a variance of: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GB" b="0" i="1" smtClean="0">
                              <a:latin typeface="Cambria Math"/>
                            </a:rPr>
                            <m:t>𝑖𝑛</m:t>
                          </m:r>
                          <m:r>
                            <a:rPr lang="en-GB" b="0" i="1" smtClean="0">
                              <a:latin typeface="Cambria Math"/>
                            </a:rPr>
                            <m:t>_</m:t>
                          </m:r>
                          <m:r>
                            <a:rPr lang="en-GB" b="0" i="1" smtClean="0">
                              <a:latin typeface="Cambria Math"/>
                            </a:rPr>
                            <m:t>𝑛𝑒𝑢𝑟𝑜𝑛𝑠</m:t>
                          </m:r>
                        </m:den>
                      </m:f>
                    </m:oMath>
                  </m:oMathPara>
                </a14:m>
                <a:endParaRPr lang="en-GB" dirty="0"/>
              </a:p>
              <a:p>
                <a:r>
                  <a:rPr lang="en-GB" dirty="0"/>
                  <a:t>If inputs are roughly mean 0 and </a:t>
                </a:r>
                <a:r>
                  <a:rPr lang="en-GB" dirty="0" err="1"/>
                  <a:t>std</a:t>
                </a:r>
                <a:r>
                  <a:rPr lang="en-GB" dirty="0"/>
                  <a:t> 1, this initialization will also cause the outputs to have mean 0 and </a:t>
                </a:r>
                <a:r>
                  <a:rPr lang="en-GB" dirty="0" err="1"/>
                  <a:t>stddev</a:t>
                </a:r>
                <a:r>
                  <a:rPr lang="en-GB" dirty="0"/>
                  <a:t> 1 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Additional reading:</a:t>
                </a:r>
              </a:p>
              <a:p>
                <a:pPr marL="0" indent="0">
                  <a:buNone/>
                </a:pPr>
                <a:r>
                  <a:rPr lang="en-GB" dirty="0">
                    <a:hlinkClick r:id="rId3"/>
                  </a:rPr>
                  <a:t>https://www.machinecurve.com/index.php/2019/09/16/he-xavier-initialization-activation-functions-choose-wisely/</a:t>
                </a:r>
                <a:r>
                  <a:rPr lang="en-GB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4"/>
                <a:stretch>
                  <a:fillRect l="-1185" t="-2426" r="-140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05969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1FE362B-222F-410F-963F-2482D6B16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dirty="0"/>
              <a:t>Train, dev and test sets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FD45474-6584-420C-893C-F206D4462B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GB" dirty="0"/>
              <a:t>Training set</a:t>
            </a:r>
          </a:p>
          <a:p>
            <a:pPr lvl="1"/>
            <a:r>
              <a:rPr lang="en-GB" dirty="0"/>
              <a:t>Used to train the model, determines what the network learns</a:t>
            </a:r>
          </a:p>
          <a:p>
            <a:r>
              <a:rPr lang="en-GB" dirty="0"/>
              <a:t>Development (</a:t>
            </a:r>
            <a:r>
              <a:rPr lang="en-GB" i="1" dirty="0" err="1"/>
              <a:t>dev</a:t>
            </a:r>
            <a:r>
              <a:rPr lang="en-GB" dirty="0"/>
              <a:t>)  set or validation set</a:t>
            </a:r>
          </a:p>
          <a:p>
            <a:pPr lvl="1"/>
            <a:r>
              <a:rPr lang="en-GB" dirty="0"/>
              <a:t>Used to evaluate the performance of your models and determine which ones work best</a:t>
            </a:r>
          </a:p>
          <a:p>
            <a:r>
              <a:rPr lang="en-GB" dirty="0"/>
              <a:t>Test set</a:t>
            </a:r>
          </a:p>
          <a:p>
            <a:pPr lvl="1"/>
            <a:r>
              <a:rPr lang="en-GB" dirty="0"/>
              <a:t>Used to get an unbiased estimate of the final performance of the model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Sometimes is might be ok to not have a test set (only train and </a:t>
            </a:r>
            <a:r>
              <a:rPr lang="en-GB" dirty="0" err="1"/>
              <a:t>dev</a:t>
            </a:r>
            <a:r>
              <a:rPr lang="en-GB" dirty="0"/>
              <a:t> sets)</a:t>
            </a:r>
          </a:p>
        </p:txBody>
      </p:sp>
    </p:spTree>
    <p:extLst>
      <p:ext uri="{BB962C8B-B14F-4D97-AF65-F5344CB8AC3E}">
        <p14:creationId xmlns:p14="http://schemas.microsoft.com/office/powerpoint/2010/main" val="964064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E5CB97E-EBE7-494F-AA22-4B392FA479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algn="l"/>
            <a:r>
              <a:rPr lang="en-GB" dirty="0"/>
              <a:t>Xavier initialization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1" y="3352800"/>
            <a:ext cx="6164432" cy="3130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457200" y="1524000"/>
            <a:ext cx="4572000" cy="163121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000" dirty="0"/>
              <a:t>hidden layer 0 had mean -0.000145 and </a:t>
            </a:r>
            <a:r>
              <a:rPr lang="en-GB" sz="1000" dirty="0" err="1"/>
              <a:t>stddev</a:t>
            </a:r>
            <a:r>
              <a:rPr lang="en-GB" sz="1000" dirty="0"/>
              <a:t> 0.628485</a:t>
            </a:r>
          </a:p>
          <a:p>
            <a:r>
              <a:rPr lang="en-GB" sz="1000" dirty="0"/>
              <a:t>hidden layer 1 had mean 0.000485 and </a:t>
            </a:r>
            <a:r>
              <a:rPr lang="en-GB" sz="1000" dirty="0" err="1"/>
              <a:t>stddev</a:t>
            </a:r>
            <a:r>
              <a:rPr lang="en-GB" sz="1000" dirty="0"/>
              <a:t> 0.486178</a:t>
            </a:r>
          </a:p>
          <a:p>
            <a:r>
              <a:rPr lang="en-GB" sz="1000" dirty="0"/>
              <a:t>hidden layer 2 had mean -0.000333 and </a:t>
            </a:r>
            <a:r>
              <a:rPr lang="en-GB" sz="1000" dirty="0" err="1"/>
              <a:t>stddev</a:t>
            </a:r>
            <a:r>
              <a:rPr lang="en-GB" sz="1000" dirty="0"/>
              <a:t> 0.408851</a:t>
            </a:r>
          </a:p>
          <a:p>
            <a:r>
              <a:rPr lang="en-GB" sz="1000" dirty="0"/>
              <a:t>hidden layer 3 had mean -0.000013 and </a:t>
            </a:r>
            <a:r>
              <a:rPr lang="en-GB" sz="1000" dirty="0" err="1"/>
              <a:t>stddev</a:t>
            </a:r>
            <a:r>
              <a:rPr lang="en-GB" sz="1000" dirty="0"/>
              <a:t> 0.358011</a:t>
            </a:r>
          </a:p>
          <a:p>
            <a:r>
              <a:rPr lang="en-GB" sz="1000" dirty="0"/>
              <a:t>hidden layer 4 had mean -0.000238 and </a:t>
            </a:r>
            <a:r>
              <a:rPr lang="en-GB" sz="1000" dirty="0" err="1"/>
              <a:t>stddev</a:t>
            </a:r>
            <a:r>
              <a:rPr lang="en-GB" sz="1000" dirty="0"/>
              <a:t> 0.323565</a:t>
            </a:r>
          </a:p>
          <a:p>
            <a:r>
              <a:rPr lang="en-GB" sz="1000" dirty="0"/>
              <a:t>hidden layer 5 had mean 0.000176 and </a:t>
            </a:r>
            <a:r>
              <a:rPr lang="en-GB" sz="1000" dirty="0" err="1"/>
              <a:t>stddev</a:t>
            </a:r>
            <a:r>
              <a:rPr lang="en-GB" sz="1000" dirty="0"/>
              <a:t> 0.295040</a:t>
            </a:r>
          </a:p>
          <a:p>
            <a:r>
              <a:rPr lang="en-GB" sz="1000" dirty="0"/>
              <a:t>hidden layer 6 had mean -0.000547 and </a:t>
            </a:r>
            <a:r>
              <a:rPr lang="en-GB" sz="1000" dirty="0" err="1"/>
              <a:t>stddev</a:t>
            </a:r>
            <a:r>
              <a:rPr lang="en-GB" sz="1000" dirty="0"/>
              <a:t> 0.272295</a:t>
            </a:r>
          </a:p>
          <a:p>
            <a:r>
              <a:rPr lang="en-GB" sz="1000" dirty="0"/>
              <a:t>hidden layer 7 had mean -0.000206 and </a:t>
            </a:r>
            <a:r>
              <a:rPr lang="en-GB" sz="1000" dirty="0" err="1"/>
              <a:t>stddev</a:t>
            </a:r>
            <a:r>
              <a:rPr lang="en-GB" sz="1000" dirty="0"/>
              <a:t> 0.254713</a:t>
            </a:r>
          </a:p>
          <a:p>
            <a:r>
              <a:rPr lang="en-GB" sz="1000" dirty="0"/>
              <a:t>hidden layer 8 had mean 0.000148 and </a:t>
            </a:r>
            <a:r>
              <a:rPr lang="en-GB" sz="1000" dirty="0" err="1"/>
              <a:t>stddev</a:t>
            </a:r>
            <a:r>
              <a:rPr lang="en-GB" sz="1000" dirty="0"/>
              <a:t> 0.239710</a:t>
            </a:r>
          </a:p>
          <a:p>
            <a:r>
              <a:rPr lang="en-GB" sz="1000" dirty="0"/>
              <a:t>hidden layer 9 had mean -0.000529 and </a:t>
            </a:r>
            <a:r>
              <a:rPr lang="en-GB" sz="1000" dirty="0" err="1"/>
              <a:t>stddev</a:t>
            </a:r>
            <a:r>
              <a:rPr lang="en-GB" sz="1000" dirty="0"/>
              <a:t> 0.227241</a:t>
            </a:r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1" y="1125418"/>
            <a:ext cx="4348027" cy="22527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31801" y="940752"/>
            <a:ext cx="4102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W = </a:t>
            </a:r>
            <a:r>
              <a:rPr lang="en-GB" dirty="0" err="1">
                <a:solidFill>
                  <a:srgbClr val="FF0000"/>
                </a:solidFill>
              </a:rPr>
              <a:t>np.random.randn</a:t>
            </a:r>
            <a:r>
              <a:rPr lang="en-GB" dirty="0">
                <a:solidFill>
                  <a:srgbClr val="FF0000"/>
                </a:solidFill>
              </a:rPr>
              <a:t>(in, out)/</a:t>
            </a:r>
            <a:r>
              <a:rPr lang="en-GB" b="1" dirty="0" err="1">
                <a:solidFill>
                  <a:srgbClr val="FF0000"/>
                </a:solidFill>
              </a:rPr>
              <a:t>np.sqrt</a:t>
            </a:r>
            <a:r>
              <a:rPr lang="en-GB" b="1" dirty="0">
                <a:solidFill>
                  <a:srgbClr val="FF0000"/>
                </a:solidFill>
              </a:rPr>
              <a:t>(in)</a:t>
            </a:r>
          </a:p>
        </p:txBody>
      </p:sp>
      <p:pic>
        <p:nvPicPr>
          <p:cNvPr id="8" name="Picture 5" descr="Explain all Zero centered activation Functions | i2tutorial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6595" y="4453467"/>
            <a:ext cx="2084832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7086600" y="4038600"/>
            <a:ext cx="1586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tanh</a:t>
            </a:r>
            <a:r>
              <a:rPr lang="en-GB" dirty="0" smtClean="0"/>
              <a:t> activation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38261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E5CB97E-EBE7-494F-AA22-4B392FA479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algn="l"/>
            <a:r>
              <a:rPr lang="en-GB" dirty="0"/>
              <a:t>Xavier initialization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457200" y="1524000"/>
            <a:ext cx="4572000" cy="178510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000" dirty="0"/>
              <a:t>input layer had mean 0.000422 and </a:t>
            </a:r>
            <a:r>
              <a:rPr lang="en-GB" sz="1000" dirty="0" err="1"/>
              <a:t>stddev</a:t>
            </a:r>
            <a:r>
              <a:rPr lang="en-GB" sz="1000" dirty="0"/>
              <a:t> 1.000922</a:t>
            </a:r>
          </a:p>
          <a:p>
            <a:r>
              <a:rPr lang="en-GB" sz="1000" dirty="0"/>
              <a:t>hidden layer 0 had mean 0.397685 and </a:t>
            </a:r>
            <a:r>
              <a:rPr lang="en-GB" sz="1000" dirty="0" err="1"/>
              <a:t>stddev</a:t>
            </a:r>
            <a:r>
              <a:rPr lang="en-GB" sz="1000" dirty="0"/>
              <a:t> 0.583384</a:t>
            </a:r>
          </a:p>
          <a:p>
            <a:r>
              <a:rPr lang="en-GB" sz="1000" dirty="0"/>
              <a:t>hidden layer 1 had mean 0.280004 and </a:t>
            </a:r>
            <a:r>
              <a:rPr lang="en-GB" sz="1000" dirty="0" err="1"/>
              <a:t>stddev</a:t>
            </a:r>
            <a:r>
              <a:rPr lang="en-GB" sz="1000" dirty="0"/>
              <a:t> 0.410386</a:t>
            </a:r>
          </a:p>
          <a:p>
            <a:r>
              <a:rPr lang="en-GB" sz="1000" dirty="0"/>
              <a:t>hidden layer 2 had mean 0.183151 and </a:t>
            </a:r>
            <a:r>
              <a:rPr lang="en-GB" sz="1000" dirty="0" err="1"/>
              <a:t>stddev</a:t>
            </a:r>
            <a:r>
              <a:rPr lang="en-GB" sz="1000" dirty="0"/>
              <a:t> 0.280291</a:t>
            </a:r>
          </a:p>
          <a:p>
            <a:r>
              <a:rPr lang="en-GB" sz="1000" dirty="0"/>
              <a:t>hidden layer 3 had mean 0.130450 and </a:t>
            </a:r>
            <a:r>
              <a:rPr lang="en-GB" sz="1000" dirty="0" err="1"/>
              <a:t>stddev</a:t>
            </a:r>
            <a:r>
              <a:rPr lang="en-GB" sz="1000" dirty="0"/>
              <a:t> 0.198090</a:t>
            </a:r>
          </a:p>
          <a:p>
            <a:r>
              <a:rPr lang="en-GB" sz="1000" dirty="0"/>
              <a:t>hidden layer 4 had mean 0.092056 and </a:t>
            </a:r>
            <a:r>
              <a:rPr lang="en-GB" sz="1000" dirty="0" err="1"/>
              <a:t>stddev</a:t>
            </a:r>
            <a:r>
              <a:rPr lang="en-GB" sz="1000" dirty="0"/>
              <a:t> 0.138666</a:t>
            </a:r>
          </a:p>
          <a:p>
            <a:r>
              <a:rPr lang="en-GB" sz="1000" dirty="0"/>
              <a:t>hidden layer 5 had mean 0.064787 and </a:t>
            </a:r>
            <a:r>
              <a:rPr lang="en-GB" sz="1000" dirty="0" err="1"/>
              <a:t>stddev</a:t>
            </a:r>
            <a:r>
              <a:rPr lang="en-GB" sz="1000" dirty="0"/>
              <a:t> 0.098349</a:t>
            </a:r>
          </a:p>
          <a:p>
            <a:r>
              <a:rPr lang="en-GB" sz="1000" dirty="0"/>
              <a:t>hidden layer 6 had mean 0.047867 and </a:t>
            </a:r>
            <a:r>
              <a:rPr lang="en-GB" sz="1000" dirty="0" err="1"/>
              <a:t>stddev</a:t>
            </a:r>
            <a:r>
              <a:rPr lang="en-GB" sz="1000" dirty="0"/>
              <a:t> 0.069325</a:t>
            </a:r>
          </a:p>
          <a:p>
            <a:r>
              <a:rPr lang="en-GB" sz="1000" dirty="0"/>
              <a:t>hidden layer 7 had mean 0.034165 and </a:t>
            </a:r>
            <a:r>
              <a:rPr lang="en-GB" sz="1000" dirty="0" err="1"/>
              <a:t>stddev</a:t>
            </a:r>
            <a:r>
              <a:rPr lang="en-GB" sz="1000" dirty="0"/>
              <a:t> 0.050724</a:t>
            </a:r>
          </a:p>
          <a:p>
            <a:r>
              <a:rPr lang="en-GB" sz="1000" dirty="0"/>
              <a:t>hidden layer 8 had mean 0.024928 and </a:t>
            </a:r>
            <a:r>
              <a:rPr lang="en-GB" sz="1000" dirty="0" err="1"/>
              <a:t>stddev</a:t>
            </a:r>
            <a:r>
              <a:rPr lang="en-GB" sz="1000" dirty="0"/>
              <a:t> 0.035902</a:t>
            </a:r>
          </a:p>
          <a:p>
            <a:r>
              <a:rPr lang="en-GB" sz="1000" dirty="0"/>
              <a:t>hidden layer 9 had mean 0.018272 and </a:t>
            </a:r>
            <a:r>
              <a:rPr lang="en-GB" sz="1000" dirty="0" err="1"/>
              <a:t>stddev</a:t>
            </a:r>
            <a:r>
              <a:rPr lang="en-GB" sz="1000" dirty="0"/>
              <a:t> 0.025658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31801" y="940752"/>
            <a:ext cx="4102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W = </a:t>
            </a:r>
            <a:r>
              <a:rPr lang="en-GB" dirty="0" err="1">
                <a:solidFill>
                  <a:srgbClr val="FF0000"/>
                </a:solidFill>
              </a:rPr>
              <a:t>np.random.randn</a:t>
            </a:r>
            <a:r>
              <a:rPr lang="en-GB" dirty="0">
                <a:solidFill>
                  <a:srgbClr val="FF0000"/>
                </a:solidFill>
              </a:rPr>
              <a:t>(in, out)/</a:t>
            </a:r>
            <a:r>
              <a:rPr lang="en-GB" b="1" dirty="0" err="1">
                <a:solidFill>
                  <a:srgbClr val="FF0000"/>
                </a:solidFill>
              </a:rPr>
              <a:t>np.sqrt</a:t>
            </a:r>
            <a:r>
              <a:rPr lang="en-GB" b="1" dirty="0">
                <a:solidFill>
                  <a:srgbClr val="FF0000"/>
                </a:solidFill>
              </a:rPr>
              <a:t>(in)</a:t>
            </a:r>
          </a:p>
        </p:txBody>
      </p:sp>
      <p:pic>
        <p:nvPicPr>
          <p:cNvPr id="11266" name="Picture 2" descr="3: ReLU Activation Function | Download Scientific Diagram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2213" y="4343400"/>
            <a:ext cx="2370667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505200"/>
            <a:ext cx="5979609" cy="304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1892" y="1284686"/>
            <a:ext cx="4489909" cy="2105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2"/>
          <p:cNvSpPr/>
          <p:nvPr/>
        </p:nvSpPr>
        <p:spPr>
          <a:xfrm>
            <a:off x="7162800" y="3810000"/>
            <a:ext cx="15258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err="1" smtClean="0"/>
              <a:t>relu</a:t>
            </a:r>
            <a:r>
              <a:rPr lang="en-GB" dirty="0" smtClean="0"/>
              <a:t> activation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0375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E5CB97E-EBE7-494F-AA22-4B392FA479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algn="l"/>
            <a:r>
              <a:rPr lang="en-GB" dirty="0"/>
              <a:t>He initialization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457200" y="1524000"/>
            <a:ext cx="4572000" cy="178510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000" dirty="0"/>
              <a:t>input layer had mean -0.001160 and </a:t>
            </a:r>
            <a:r>
              <a:rPr lang="en-GB" sz="1000" dirty="0" err="1"/>
              <a:t>stddev</a:t>
            </a:r>
            <a:r>
              <a:rPr lang="en-GB" sz="1000" dirty="0"/>
              <a:t> 1.000333</a:t>
            </a:r>
          </a:p>
          <a:p>
            <a:r>
              <a:rPr lang="en-GB" sz="1000" dirty="0"/>
              <a:t>hidden layer 0 had mean 0.562934 and </a:t>
            </a:r>
            <a:r>
              <a:rPr lang="en-GB" sz="1000" dirty="0" err="1"/>
              <a:t>stddev</a:t>
            </a:r>
            <a:r>
              <a:rPr lang="en-GB" sz="1000" dirty="0"/>
              <a:t> 0.826029</a:t>
            </a:r>
          </a:p>
          <a:p>
            <a:r>
              <a:rPr lang="en-GB" sz="1000" dirty="0"/>
              <a:t>hidden layer 1 had mean 0.577537 and </a:t>
            </a:r>
            <a:r>
              <a:rPr lang="en-GB" sz="1000" dirty="0" err="1"/>
              <a:t>stddev</a:t>
            </a:r>
            <a:r>
              <a:rPr lang="en-GB" sz="1000" dirty="0"/>
              <a:t> 0.828810</a:t>
            </a:r>
          </a:p>
          <a:p>
            <a:r>
              <a:rPr lang="en-GB" sz="1000" dirty="0"/>
              <a:t>hidden layer 2 had mean 0.574250 and </a:t>
            </a:r>
            <a:r>
              <a:rPr lang="en-GB" sz="1000" dirty="0" err="1"/>
              <a:t>stddev</a:t>
            </a:r>
            <a:r>
              <a:rPr lang="en-GB" sz="1000" dirty="0"/>
              <a:t> 0.845599</a:t>
            </a:r>
          </a:p>
          <a:p>
            <a:r>
              <a:rPr lang="en-GB" sz="1000" dirty="0"/>
              <a:t>hidden layer 3 had mean 0.602799 and </a:t>
            </a:r>
            <a:r>
              <a:rPr lang="en-GB" sz="1000" dirty="0" err="1"/>
              <a:t>stddev</a:t>
            </a:r>
            <a:r>
              <a:rPr lang="en-GB" sz="1000" dirty="0"/>
              <a:t> 0.851682</a:t>
            </a:r>
          </a:p>
          <a:p>
            <a:r>
              <a:rPr lang="en-GB" sz="1000" dirty="0"/>
              <a:t>hidden layer 4 had mean 0.573220 and </a:t>
            </a:r>
            <a:r>
              <a:rPr lang="en-GB" sz="1000" dirty="0" err="1"/>
              <a:t>stddev</a:t>
            </a:r>
            <a:r>
              <a:rPr lang="en-GB" sz="1000" dirty="0"/>
              <a:t> 0.851573</a:t>
            </a:r>
          </a:p>
          <a:p>
            <a:r>
              <a:rPr lang="en-GB" sz="1000" dirty="0"/>
              <a:t>hidden layer 5 had mean 0.548410 and </a:t>
            </a:r>
            <a:r>
              <a:rPr lang="en-GB" sz="1000" dirty="0" err="1"/>
              <a:t>stddev</a:t>
            </a:r>
            <a:r>
              <a:rPr lang="en-GB" sz="1000" dirty="0"/>
              <a:t> 0.811833</a:t>
            </a:r>
          </a:p>
          <a:p>
            <a:r>
              <a:rPr lang="en-GB" sz="1000" dirty="0"/>
              <a:t>hidden layer 6 had mean 0.599740 and </a:t>
            </a:r>
            <a:r>
              <a:rPr lang="en-GB" sz="1000" dirty="0" err="1"/>
              <a:t>stddev</a:t>
            </a:r>
            <a:r>
              <a:rPr lang="en-GB" sz="1000" dirty="0"/>
              <a:t> 0.834997</a:t>
            </a:r>
          </a:p>
          <a:p>
            <a:r>
              <a:rPr lang="en-GB" sz="1000" dirty="0"/>
              <a:t>hidden layer 7 had mean 0.586302 and </a:t>
            </a:r>
            <a:r>
              <a:rPr lang="en-GB" sz="1000" dirty="0" err="1"/>
              <a:t>stddev</a:t>
            </a:r>
            <a:r>
              <a:rPr lang="en-GB" sz="1000" dirty="0"/>
              <a:t> 0.870794</a:t>
            </a:r>
          </a:p>
          <a:p>
            <a:r>
              <a:rPr lang="en-GB" sz="1000" dirty="0"/>
              <a:t>hidden layer 8 had mean 0.655965 and </a:t>
            </a:r>
            <a:r>
              <a:rPr lang="en-GB" sz="1000" dirty="0" err="1"/>
              <a:t>stddev</a:t>
            </a:r>
            <a:r>
              <a:rPr lang="en-GB" sz="1000" dirty="0"/>
              <a:t> 0.940311</a:t>
            </a:r>
          </a:p>
          <a:p>
            <a:r>
              <a:rPr lang="en-GB" sz="1000" dirty="0"/>
              <a:t>hidden layer 9 had mean 0.637412 and </a:t>
            </a:r>
            <a:r>
              <a:rPr lang="en-GB" sz="1000" dirty="0" err="1"/>
              <a:t>stddev</a:t>
            </a:r>
            <a:r>
              <a:rPr lang="en-GB" sz="1000" dirty="0"/>
              <a:t> 0.874220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31801" y="940752"/>
            <a:ext cx="4318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W = </a:t>
            </a:r>
            <a:r>
              <a:rPr lang="en-GB" dirty="0" err="1">
                <a:solidFill>
                  <a:srgbClr val="FF0000"/>
                </a:solidFill>
              </a:rPr>
              <a:t>np.random.randn</a:t>
            </a:r>
            <a:r>
              <a:rPr lang="en-GB" dirty="0">
                <a:solidFill>
                  <a:srgbClr val="FF0000"/>
                </a:solidFill>
              </a:rPr>
              <a:t>(in, out)/</a:t>
            </a:r>
            <a:r>
              <a:rPr lang="en-GB" b="1" dirty="0" err="1">
                <a:solidFill>
                  <a:srgbClr val="FF0000"/>
                </a:solidFill>
              </a:rPr>
              <a:t>np.sqrt</a:t>
            </a:r>
            <a:r>
              <a:rPr lang="en-GB" b="1" dirty="0">
                <a:solidFill>
                  <a:srgbClr val="FF0000"/>
                </a:solidFill>
              </a:rPr>
              <a:t>(in/2)</a:t>
            </a:r>
          </a:p>
        </p:txBody>
      </p:sp>
      <p:pic>
        <p:nvPicPr>
          <p:cNvPr id="11266" name="Picture 2" descr="3: ReLU Activation Function | Download Scientific Diagram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2213" y="4343400"/>
            <a:ext cx="2370667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9752" y="940752"/>
            <a:ext cx="4505781" cy="22980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372994"/>
            <a:ext cx="4572000" cy="34088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Rectangle 9"/>
          <p:cNvSpPr/>
          <p:nvPr/>
        </p:nvSpPr>
        <p:spPr>
          <a:xfrm>
            <a:off x="7162800" y="3810000"/>
            <a:ext cx="15258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err="1" smtClean="0"/>
              <a:t>relu</a:t>
            </a:r>
            <a:r>
              <a:rPr lang="en-GB" dirty="0" smtClean="0"/>
              <a:t> activation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97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GB" sz="3200" dirty="0"/>
              <a:t>“Delving Deep into Rectifiers: Surpassing Human-Level Performance on </a:t>
            </a:r>
            <a:r>
              <a:rPr lang="en-GB" sz="3200" dirty="0" err="1"/>
              <a:t>ImageNet</a:t>
            </a:r>
            <a:r>
              <a:rPr lang="en-GB" sz="3200" dirty="0"/>
              <a:t> Classification”</a:t>
            </a:r>
            <a:br>
              <a:rPr lang="en-GB" sz="3200" dirty="0"/>
            </a:br>
            <a:r>
              <a:rPr lang="en-GB" sz="1300" dirty="0">
                <a:hlinkClick r:id="rId2"/>
              </a:rPr>
              <a:t>https://arxiv.org/pdf/1502.01852.pdf</a:t>
            </a:r>
            <a:r>
              <a:rPr lang="en-GB" sz="1300" dirty="0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158789"/>
            <a:ext cx="4320000" cy="35617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1267" y="2235115"/>
            <a:ext cx="4320000" cy="34091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15305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0"/>
            <a:ext cx="8229600" cy="1143000"/>
          </a:xfrm>
        </p:spPr>
        <p:txBody>
          <a:bodyPr/>
          <a:lstStyle/>
          <a:p>
            <a:pPr algn="l"/>
            <a:r>
              <a:rPr lang="en-GB" dirty="0"/>
              <a:t>Torch initialization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000" dirty="0" err="1"/>
              <a:t>torch.nn.init.zeros</a:t>
            </a:r>
            <a:r>
              <a:rPr lang="en-GB" sz="2000" dirty="0"/>
              <a:t>_(</a:t>
            </a:r>
            <a:r>
              <a:rPr lang="en-GB" sz="2000" i="1" dirty="0"/>
              <a:t>tensor</a:t>
            </a:r>
            <a:r>
              <a:rPr lang="en-GB" sz="2000" dirty="0"/>
              <a:t>) </a:t>
            </a:r>
          </a:p>
          <a:p>
            <a:r>
              <a:rPr lang="en-GB" sz="2000" dirty="0" err="1"/>
              <a:t>torch.nn.init.xavier_normal</a:t>
            </a:r>
            <a:r>
              <a:rPr lang="en-GB" sz="2000" dirty="0"/>
              <a:t>_(</a:t>
            </a:r>
            <a:r>
              <a:rPr lang="en-GB" sz="2000" i="1" dirty="0"/>
              <a:t>tensor</a:t>
            </a:r>
            <a:r>
              <a:rPr lang="en-GB" sz="2000" dirty="0"/>
              <a:t>, </a:t>
            </a:r>
            <a:r>
              <a:rPr lang="en-GB" sz="2000" i="1" dirty="0"/>
              <a:t>gain=1.0</a:t>
            </a:r>
            <a:r>
              <a:rPr lang="en-GB" sz="2000" dirty="0"/>
              <a:t>)</a:t>
            </a:r>
          </a:p>
          <a:p>
            <a:r>
              <a:rPr lang="en-GB" sz="2000" dirty="0" err="1"/>
              <a:t>torch.nn.init.sparse</a:t>
            </a:r>
            <a:r>
              <a:rPr lang="en-GB" sz="2000" dirty="0"/>
              <a:t>_(</a:t>
            </a:r>
            <a:r>
              <a:rPr lang="en-GB" sz="2000" i="1" dirty="0"/>
              <a:t>tensor</a:t>
            </a:r>
            <a:r>
              <a:rPr lang="en-GB" sz="2000" dirty="0"/>
              <a:t>, </a:t>
            </a:r>
            <a:r>
              <a:rPr lang="en-GB" sz="2000" i="1" dirty="0" err="1"/>
              <a:t>sparsity</a:t>
            </a:r>
            <a:r>
              <a:rPr lang="en-GB" sz="2000" dirty="0"/>
              <a:t>, </a:t>
            </a:r>
            <a:r>
              <a:rPr lang="en-GB" sz="2000" i="1" dirty="0" err="1"/>
              <a:t>std</a:t>
            </a:r>
            <a:r>
              <a:rPr lang="en-GB" sz="2000" i="1" dirty="0"/>
              <a:t>=0.01</a:t>
            </a:r>
            <a:r>
              <a:rPr lang="en-GB" sz="2000" dirty="0"/>
              <a:t>) </a:t>
            </a:r>
          </a:p>
          <a:p>
            <a:r>
              <a:rPr lang="en-GB" sz="2000" dirty="0" err="1"/>
              <a:t>torch.nn.init.kaiming_normal</a:t>
            </a:r>
            <a:r>
              <a:rPr lang="en-GB" sz="2000" dirty="0"/>
              <a:t>_(</a:t>
            </a:r>
            <a:r>
              <a:rPr lang="en-GB" sz="2000" i="1" dirty="0"/>
              <a:t>tensor</a:t>
            </a:r>
            <a:r>
              <a:rPr lang="en-GB" sz="2000" dirty="0"/>
              <a:t>, </a:t>
            </a:r>
            <a:r>
              <a:rPr lang="en-GB" sz="2000" i="1" dirty="0"/>
              <a:t>a=0</a:t>
            </a:r>
            <a:r>
              <a:rPr lang="en-GB" sz="2000" dirty="0"/>
              <a:t>, </a:t>
            </a:r>
            <a:r>
              <a:rPr lang="en-GB" sz="2000" i="1" dirty="0"/>
              <a:t>mode='</a:t>
            </a:r>
            <a:r>
              <a:rPr lang="en-GB" sz="2000" i="1" dirty="0" err="1"/>
              <a:t>fan_in</a:t>
            </a:r>
            <a:r>
              <a:rPr lang="en-GB" sz="2000" i="1" dirty="0"/>
              <a:t>'</a:t>
            </a:r>
            <a:r>
              <a:rPr lang="en-GB" sz="2000" dirty="0"/>
              <a:t>, </a:t>
            </a:r>
            <a:r>
              <a:rPr lang="en-GB" sz="2000" i="1" dirty="0"/>
              <a:t>nonlinearity='</a:t>
            </a:r>
            <a:r>
              <a:rPr lang="en-GB" sz="2000" i="1" dirty="0" err="1"/>
              <a:t>leaky_relu</a:t>
            </a:r>
            <a:r>
              <a:rPr lang="en-GB" sz="2000" i="1" dirty="0"/>
              <a:t>'</a:t>
            </a:r>
            <a:r>
              <a:rPr lang="en-GB" sz="2000" dirty="0"/>
              <a:t>)</a:t>
            </a:r>
            <a:r>
              <a:rPr lang="en-GB" dirty="0">
                <a:hlinkClick r:id="rId2"/>
              </a:rPr>
              <a:t/>
            </a:r>
            <a:br>
              <a:rPr lang="en-GB" dirty="0">
                <a:hlinkClick r:id="rId2"/>
              </a:rPr>
            </a:br>
            <a:r>
              <a:rPr lang="en-GB" dirty="0"/>
              <a:t> </a:t>
            </a:r>
          </a:p>
        </p:txBody>
      </p:sp>
      <p:sp>
        <p:nvSpPr>
          <p:cNvPr id="4" name="Rectangle 3"/>
          <p:cNvSpPr/>
          <p:nvPr/>
        </p:nvSpPr>
        <p:spPr>
          <a:xfrm>
            <a:off x="186267" y="6267510"/>
            <a:ext cx="65532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>
                <a:hlinkClick r:id="rId3"/>
              </a:rPr>
              <a:t>https://www.deeplearningwizard.com/deep_learning/boosting_models_pytorch/weight_initialization_activation_functions</a:t>
            </a:r>
            <a:r>
              <a:rPr lang="en-GB" sz="1000" dirty="0"/>
              <a:t> /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9635" y="3488860"/>
            <a:ext cx="5324475" cy="25595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34112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E5D2FE7-0AD6-4A1A-81E6-4DAE7F153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dirty="0"/>
              <a:t>Batch normalization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DF42ECB1-6671-424F-B0B5-A90E99D7B3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Compute mean and variance across each dimension</a:t>
            </a:r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Normalize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D6454C96-FDA6-46BC-B7F2-ACEC765CA066}"/>
              </a:ext>
            </a:extLst>
          </p:cNvPr>
          <p:cNvSpPr/>
          <p:nvPr/>
        </p:nvSpPr>
        <p:spPr>
          <a:xfrm>
            <a:off x="1117820" y="2713038"/>
            <a:ext cx="2463579" cy="163036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="" xmlns:a16="http://schemas.microsoft.com/office/drawing/2014/main" id="{8DFC4167-70A3-4AD9-86F7-D965F3523125}"/>
              </a:ext>
            </a:extLst>
          </p:cNvPr>
          <p:cNvCxnSpPr/>
          <p:nvPr/>
        </p:nvCxnSpPr>
        <p:spPr>
          <a:xfrm>
            <a:off x="2057400" y="2713038"/>
            <a:ext cx="0" cy="1600200"/>
          </a:xfrm>
          <a:prstGeom prst="straightConnector1">
            <a:avLst/>
          </a:prstGeom>
          <a:ln w="12700"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="" xmlns:a16="http://schemas.microsoft.com/office/drawing/2014/main" id="{0FF9A4D3-6E52-4DFA-BB57-68D8629D3D7F}"/>
              </a:ext>
            </a:extLst>
          </p:cNvPr>
          <p:cNvCxnSpPr/>
          <p:nvPr/>
        </p:nvCxnSpPr>
        <p:spPr>
          <a:xfrm>
            <a:off x="1752600" y="2713038"/>
            <a:ext cx="0" cy="1600200"/>
          </a:xfrm>
          <a:prstGeom prst="straightConnector1">
            <a:avLst/>
          </a:prstGeom>
          <a:ln w="12700"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="" xmlns:a16="http://schemas.microsoft.com/office/drawing/2014/main" id="{924BA477-F982-49BA-8CA1-FC8CCD18A15C}"/>
              </a:ext>
            </a:extLst>
          </p:cNvPr>
          <p:cNvCxnSpPr/>
          <p:nvPr/>
        </p:nvCxnSpPr>
        <p:spPr>
          <a:xfrm>
            <a:off x="1447800" y="2713038"/>
            <a:ext cx="0" cy="1600200"/>
          </a:xfrm>
          <a:prstGeom prst="straightConnector1">
            <a:avLst/>
          </a:prstGeom>
          <a:ln w="12700"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B1C8C801-4896-43BD-BFB8-0F0065EEC1A2}"/>
              </a:ext>
            </a:extLst>
          </p:cNvPr>
          <p:cNvSpPr txBox="1"/>
          <p:nvPr/>
        </p:nvSpPr>
        <p:spPr>
          <a:xfrm>
            <a:off x="1981200" y="4481885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80BD4A7C-5B53-470D-B107-0000F2863ACE}"/>
              </a:ext>
            </a:extLst>
          </p:cNvPr>
          <p:cNvSpPr txBox="1"/>
          <p:nvPr/>
        </p:nvSpPr>
        <p:spPr>
          <a:xfrm>
            <a:off x="619084" y="3244334"/>
            <a:ext cx="333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003E339D-BE79-4189-B953-15A39DB87683}"/>
              </a:ext>
            </a:extLst>
          </p:cNvPr>
          <p:cNvSpPr txBox="1"/>
          <p:nvPr/>
        </p:nvSpPr>
        <p:spPr>
          <a:xfrm>
            <a:off x="1186284" y="2736027"/>
            <a:ext cx="3289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/>
              <a:t>D1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494F01A9-197A-4D3D-A6B5-8FB2BE17C42D}"/>
              </a:ext>
            </a:extLst>
          </p:cNvPr>
          <p:cNvSpPr txBox="1"/>
          <p:nvPr/>
        </p:nvSpPr>
        <p:spPr>
          <a:xfrm>
            <a:off x="1477526" y="2736027"/>
            <a:ext cx="3289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/>
              <a:t>D2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206BF027-880B-4D70-9AF6-388A59A8D670}"/>
              </a:ext>
            </a:extLst>
          </p:cNvPr>
          <p:cNvSpPr txBox="1"/>
          <p:nvPr/>
        </p:nvSpPr>
        <p:spPr>
          <a:xfrm>
            <a:off x="1776736" y="2736027"/>
            <a:ext cx="3289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/>
              <a:t>D3</a:t>
            </a:r>
          </a:p>
        </p:txBody>
      </p:sp>
    </p:spTree>
    <p:extLst>
      <p:ext uri="{BB962C8B-B14F-4D97-AF65-F5344CB8AC3E}">
        <p14:creationId xmlns:p14="http://schemas.microsoft.com/office/powerpoint/2010/main" val="2913093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B455D1D-3639-4E03-9509-4AD5D62B4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dirty="0"/>
              <a:t>Batch normalization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72FDA573-9F8D-4AF0-96CA-9C32E10A6B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905000"/>
            <a:ext cx="5029200" cy="39719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0AC3BEE5-50E4-42E6-809A-5BE7C5D59FC3}"/>
              </a:ext>
            </a:extLst>
          </p:cNvPr>
          <p:cNvSpPr txBox="1"/>
          <p:nvPr/>
        </p:nvSpPr>
        <p:spPr>
          <a:xfrm>
            <a:off x="426720" y="6041121"/>
            <a:ext cx="50132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algorithm source: </a:t>
            </a:r>
            <a:r>
              <a:rPr lang="en-GB" dirty="0">
                <a:hlinkClick r:id="rId3"/>
              </a:rPr>
              <a:t>https://arxiv.org/abs/1502.03167</a:t>
            </a:r>
            <a:endParaRPr lang="en-GB" dirty="0"/>
          </a:p>
          <a:p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5AE939B5-C55D-4CA2-9A1B-B7B3426F628D}"/>
              </a:ext>
            </a:extLst>
          </p:cNvPr>
          <p:cNvSpPr txBox="1"/>
          <p:nvPr/>
        </p:nvSpPr>
        <p:spPr>
          <a:xfrm>
            <a:off x="5419111" y="2057400"/>
            <a:ext cx="334388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Simple idea: just make the output of the </a:t>
            </a:r>
            <a:r>
              <a:rPr lang="en-GB" sz="2400" b="1" dirty="0"/>
              <a:t>linear units</a:t>
            </a:r>
            <a:r>
              <a:rPr lang="en-GB" sz="2400" dirty="0"/>
              <a:t> have 0 mean and unit standard deviation</a:t>
            </a:r>
          </a:p>
          <a:p>
            <a:endParaRPr lang="en-GB" sz="2400" dirty="0"/>
          </a:p>
          <a:p>
            <a:r>
              <a:rPr lang="en-GB" sz="2400" dirty="0"/>
              <a:t>Added them just before the activation function</a:t>
            </a:r>
          </a:p>
        </p:txBody>
      </p:sp>
    </p:spTree>
    <p:extLst>
      <p:ext uri="{BB962C8B-B14F-4D97-AF65-F5344CB8AC3E}">
        <p14:creationId xmlns:p14="http://schemas.microsoft.com/office/powerpoint/2010/main" val="2912940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A69C0E9-BA7B-443E-8838-BB99599F93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pPr algn="l"/>
            <a:r>
              <a:rPr lang="en-GB" dirty="0"/>
              <a:t>Batch normalization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="" xmlns:a16="http://schemas.microsoft.com/office/drawing/2014/main" id="{A213926B-7D53-41DD-B21B-D08065827A76}"/>
                  </a:ext>
                </a:extLst>
              </p:cNvPr>
              <p:cNvSpPr txBox="1"/>
              <p:nvPr/>
            </p:nvSpPr>
            <p:spPr>
              <a:xfrm>
                <a:off x="304800" y="2195097"/>
                <a:ext cx="1406026" cy="6722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GB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solidFill>
                                <a:srgbClr val="836967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GB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grow m:val="on"/>
                          <m:supHide m:val="on"/>
                          <m:ctrlPr>
                            <a:rPr lang="en-GB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GB" i="1">
                                  <a:solidFill>
                                    <a:srgbClr val="836967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GB" i="1">
                                      <a:solidFill>
                                        <a:srgbClr val="836967"/>
                                      </a:solidFill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</m:e>
                      </m:nary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213926B-7D53-41DD-B21B-D08065827A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" y="2195097"/>
                <a:ext cx="1406026" cy="67223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="" xmlns:a16="http://schemas.microsoft.com/office/drawing/2014/main" id="{4B5C42AA-07D6-4E50-A001-92712DCDED28}"/>
                  </a:ext>
                </a:extLst>
              </p:cNvPr>
              <p:cNvSpPr txBox="1"/>
              <p:nvPr/>
            </p:nvSpPr>
            <p:spPr>
              <a:xfrm>
                <a:off x="2133600" y="2195097"/>
                <a:ext cx="2196755" cy="6722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i="1" smtClean="0">
                              <a:solidFill>
                                <a:srgbClr val="836967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GB" i="1" smtClean="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p>
                          <m:r>
                            <a:rPr lang="en-GB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solidFill>
                                <a:srgbClr val="836967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GB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grow m:val="on"/>
                          <m:supHide m:val="on"/>
                          <m:ctrlPr>
                            <a:rPr lang="en-GB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GB" i="1">
                                  <a:solidFill>
                                    <a:srgbClr val="836967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GB" i="1">
                                      <a:solidFill>
                                        <a:srgbClr val="836967"/>
                                      </a:solidFill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GB" i="1">
                                          <a:solidFill>
                                            <a:srgbClr val="836967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GB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  <m:r>
                                    <a:rPr lang="en-GB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</m:d>
                            </m:e>
                            <m:sup>
                              <m:r>
                                <a:rPr lang="en-GB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B5C42AA-07D6-4E50-A001-92712DCDED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3600" y="2195097"/>
                <a:ext cx="2196755" cy="67223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="" xmlns:a16="http://schemas.microsoft.com/office/drawing/2014/main" id="{49C94DA3-ACD3-43A4-85CB-98945445F641}"/>
                  </a:ext>
                </a:extLst>
              </p:cNvPr>
              <p:cNvSpPr txBox="1"/>
              <p:nvPr/>
            </p:nvSpPr>
            <p:spPr>
              <a:xfrm>
                <a:off x="356036" y="3046244"/>
                <a:ext cx="1707712" cy="6270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i="1" smtClean="0">
                              <a:solidFill>
                                <a:srgbClr val="836967"/>
                              </a:solidFill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𝑛𝑜𝑟</m:t>
                          </m:r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d>
                            <m:dPr>
                              <m:ctrlPr>
                                <a:rPr lang="en-GB" i="1">
                                  <a:solidFill>
                                    <a:srgbClr val="836967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p>
                      </m:sSubSup>
                      <m:r>
                        <a:rPr lang="en-GB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solidFill>
                                <a:srgbClr val="836967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GB" i="1">
                                  <a:solidFill>
                                    <a:srgbClr val="836967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GB" i="1">
                                      <a:solidFill>
                                        <a:srgbClr val="836967"/>
                                      </a:solidFill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GB" i="0">
                                      <a:latin typeface="Cambria Math" panose="02040503050406030204" pitchFamily="18" charset="0"/>
                                    </a:rPr>
                                    <m:t>ⅈ</m:t>
                                  </m:r>
                                </m:e>
                              </m:d>
                            </m:sup>
                          </m:sSup>
                          <m:r>
                            <a:rPr lang="en-GB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𝜇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GB" i="1">
                                  <a:solidFill>
                                    <a:srgbClr val="836967"/>
                                  </a:solidFill>
                                  <a:latin typeface="Cambria Math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GB" i="1">
                                      <a:solidFill>
                                        <a:srgbClr val="836967"/>
                                      </a:solidFill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i="1" smtClean="0">
                                      <a:latin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  <m:sup>
                                  <m:r>
                                    <a:rPr lang="en-GB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GB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9C94DA3-ACD3-43A4-85CB-98945445F6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036" y="3046244"/>
                <a:ext cx="1707712" cy="62709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="" xmlns:a16="http://schemas.microsoft.com/office/drawing/2014/main" id="{F55EE082-4582-4ADC-9642-4B36EB9AF461}"/>
                  </a:ext>
                </a:extLst>
              </p:cNvPr>
              <p:cNvSpPr txBox="1"/>
              <p:nvPr/>
            </p:nvSpPr>
            <p:spPr>
              <a:xfrm>
                <a:off x="316821" y="4857106"/>
                <a:ext cx="1816779" cy="33284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i="1" smtClean="0">
                              <a:solidFill>
                                <a:srgbClr val="836967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acc>
                            <m:accPr>
                              <m:chr m:val="̃"/>
                              <m:ctrlPr>
                                <a:rPr lang="en-GB" i="1">
                                  <a:solidFill>
                                    <a:srgbClr val="836967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acc>
                        </m:e>
                        <m:sup>
                          <m:d>
                            <m:dPr>
                              <m:ctrlPr>
                                <a:rPr lang="en-GB" i="1">
                                  <a:solidFill>
                                    <a:srgbClr val="836967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GB" i="0">
                                  <a:latin typeface="Cambria Math" panose="02040503050406030204" pitchFamily="18" charset="0"/>
                                </a:rPr>
                                <m:t>ⅈ</m:t>
                              </m:r>
                            </m:e>
                          </m:d>
                        </m:sup>
                      </m:sSup>
                      <m:r>
                        <a:rPr lang="en-GB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𝛾</m:t>
                      </m:r>
                      <m:sSubSup>
                        <m:sSubSupPr>
                          <m:ctrlPr>
                            <a:rPr lang="en-GB" i="1">
                              <a:solidFill>
                                <a:srgbClr val="836967"/>
                              </a:solidFill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𝑛𝑜𝑟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d>
                            <m:dPr>
                              <m:ctrlPr>
                                <a:rPr lang="en-GB" i="1">
                                  <a:solidFill>
                                    <a:srgbClr val="836967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p>
                      </m:sSubSup>
                      <m:r>
                        <a:rPr lang="en-GB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55EE082-4582-4ADC-9642-4B36EB9AF4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821" y="4857106"/>
                <a:ext cx="1816779" cy="332848"/>
              </a:xfrm>
              <a:prstGeom prst="rect">
                <a:avLst/>
              </a:prstGeom>
              <a:blipFill>
                <a:blip r:embed="rId5"/>
                <a:stretch>
                  <a:fillRect l="-1007" t="-1852" r="-3691" b="-2963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2" descr="Hyperbolic Tangent -- from Wolfram MathWorld">
            <a:extLst>
              <a:ext uri="{FF2B5EF4-FFF2-40B4-BE49-F238E27FC236}">
                <a16:creationId xmlns="" xmlns:a16="http://schemas.microsoft.com/office/drawing/2014/main" id="{4B58027A-D3E3-46E6-BF89-0C851713919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2895600"/>
            <a:ext cx="3429000" cy="2219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4C6D29B5-A52A-4B4A-8A69-FBD5ED07E809}"/>
              </a:ext>
            </a:extLst>
          </p:cNvPr>
          <p:cNvSpPr txBox="1"/>
          <p:nvPr/>
        </p:nvSpPr>
        <p:spPr>
          <a:xfrm>
            <a:off x="609600" y="1524000"/>
            <a:ext cx="1200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Normalize: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D694E634-CB29-46C1-AE0A-8BF4E7C7D0AC}"/>
              </a:ext>
            </a:extLst>
          </p:cNvPr>
          <p:cNvSpPr txBox="1"/>
          <p:nvPr/>
        </p:nvSpPr>
        <p:spPr>
          <a:xfrm>
            <a:off x="297598" y="4248637"/>
            <a:ext cx="38211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Allow the network to modify the range</a:t>
            </a:r>
          </a:p>
        </p:txBody>
      </p:sp>
    </p:spTree>
    <p:extLst>
      <p:ext uri="{BB962C8B-B14F-4D97-AF65-F5344CB8AC3E}">
        <p14:creationId xmlns:p14="http://schemas.microsoft.com/office/powerpoint/2010/main" val="1088862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A69C0E9-BA7B-443E-8838-BB99599F93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pPr algn="l"/>
            <a:r>
              <a:rPr lang="en-GB" dirty="0"/>
              <a:t>Batch normalization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="" xmlns:a16="http://schemas.microsoft.com/office/drawing/2014/main" id="{A213926B-7D53-41DD-B21B-D08065827A76}"/>
                  </a:ext>
                </a:extLst>
              </p:cNvPr>
              <p:cNvSpPr txBox="1"/>
              <p:nvPr/>
            </p:nvSpPr>
            <p:spPr>
              <a:xfrm>
                <a:off x="304800" y="2195097"/>
                <a:ext cx="1406026" cy="6722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GB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solidFill>
                                <a:srgbClr val="836967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GB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grow m:val="on"/>
                          <m:supHide m:val="on"/>
                          <m:ctrlPr>
                            <a:rPr lang="en-GB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GB" i="1">
                                  <a:solidFill>
                                    <a:srgbClr val="836967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GB" i="1">
                                      <a:solidFill>
                                        <a:srgbClr val="836967"/>
                                      </a:solidFill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</m:e>
                      </m:nary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213926B-7D53-41DD-B21B-D08065827A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" y="2195097"/>
                <a:ext cx="1406026" cy="67223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="" xmlns:a16="http://schemas.microsoft.com/office/drawing/2014/main" id="{4B5C42AA-07D6-4E50-A001-92712DCDED28}"/>
                  </a:ext>
                </a:extLst>
              </p:cNvPr>
              <p:cNvSpPr txBox="1"/>
              <p:nvPr/>
            </p:nvSpPr>
            <p:spPr>
              <a:xfrm>
                <a:off x="2133600" y="2195097"/>
                <a:ext cx="2196755" cy="6722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i="1" smtClean="0">
                              <a:solidFill>
                                <a:srgbClr val="836967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GB" i="1" smtClean="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p>
                          <m:r>
                            <a:rPr lang="en-GB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solidFill>
                                <a:srgbClr val="836967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GB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grow m:val="on"/>
                          <m:supHide m:val="on"/>
                          <m:ctrlPr>
                            <a:rPr lang="en-GB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GB" i="1">
                                  <a:solidFill>
                                    <a:srgbClr val="836967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GB" i="1">
                                      <a:solidFill>
                                        <a:srgbClr val="836967"/>
                                      </a:solidFill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GB" i="1">
                                          <a:solidFill>
                                            <a:srgbClr val="836967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GB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  <m:r>
                                    <a:rPr lang="en-GB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</m:d>
                            </m:e>
                            <m:sup>
                              <m:r>
                                <a:rPr lang="en-GB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B5C42AA-07D6-4E50-A001-92712DCDED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3600" y="2195097"/>
                <a:ext cx="2196755" cy="67223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="" xmlns:a16="http://schemas.microsoft.com/office/drawing/2014/main" id="{49C94DA3-ACD3-43A4-85CB-98945445F641}"/>
                  </a:ext>
                </a:extLst>
              </p:cNvPr>
              <p:cNvSpPr txBox="1"/>
              <p:nvPr/>
            </p:nvSpPr>
            <p:spPr>
              <a:xfrm>
                <a:off x="356036" y="3046244"/>
                <a:ext cx="1707712" cy="6270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i="1" smtClean="0">
                              <a:solidFill>
                                <a:srgbClr val="836967"/>
                              </a:solidFill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𝑛𝑜𝑟</m:t>
                          </m:r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d>
                            <m:dPr>
                              <m:ctrlPr>
                                <a:rPr lang="en-GB" i="1">
                                  <a:solidFill>
                                    <a:srgbClr val="836967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p>
                      </m:sSubSup>
                      <m:r>
                        <a:rPr lang="en-GB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solidFill>
                                <a:srgbClr val="836967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GB" i="1">
                                  <a:solidFill>
                                    <a:srgbClr val="836967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GB" i="1">
                                      <a:solidFill>
                                        <a:srgbClr val="836967"/>
                                      </a:solidFill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GB" i="0">
                                      <a:latin typeface="Cambria Math" panose="02040503050406030204" pitchFamily="18" charset="0"/>
                                    </a:rPr>
                                    <m:t>ⅈ</m:t>
                                  </m:r>
                                </m:e>
                              </m:d>
                            </m:sup>
                          </m:sSup>
                          <m:r>
                            <a:rPr lang="en-GB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𝜇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GB" i="1">
                                  <a:solidFill>
                                    <a:srgbClr val="836967"/>
                                  </a:solidFill>
                                  <a:latin typeface="Cambria Math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GB" i="1">
                                      <a:solidFill>
                                        <a:srgbClr val="836967"/>
                                      </a:solidFill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i="1" smtClean="0">
                                      <a:latin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  <m:sup>
                                  <m:r>
                                    <a:rPr lang="en-GB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GB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9C94DA3-ACD3-43A4-85CB-98945445F6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036" y="3046244"/>
                <a:ext cx="1707712" cy="62709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="" xmlns:a16="http://schemas.microsoft.com/office/drawing/2014/main" id="{F55EE082-4582-4ADC-9642-4B36EB9AF461}"/>
                  </a:ext>
                </a:extLst>
              </p:cNvPr>
              <p:cNvSpPr txBox="1"/>
              <p:nvPr/>
            </p:nvSpPr>
            <p:spPr>
              <a:xfrm>
                <a:off x="316821" y="4857106"/>
                <a:ext cx="1816779" cy="33284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i="1" smtClean="0">
                              <a:solidFill>
                                <a:srgbClr val="836967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acc>
                            <m:accPr>
                              <m:chr m:val="̃"/>
                              <m:ctrlPr>
                                <a:rPr lang="en-GB" i="1">
                                  <a:solidFill>
                                    <a:srgbClr val="836967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acc>
                        </m:e>
                        <m:sup>
                          <m:d>
                            <m:dPr>
                              <m:ctrlPr>
                                <a:rPr lang="en-GB" i="1">
                                  <a:solidFill>
                                    <a:srgbClr val="836967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GB" i="0">
                                  <a:latin typeface="Cambria Math" panose="02040503050406030204" pitchFamily="18" charset="0"/>
                                </a:rPr>
                                <m:t>ⅈ</m:t>
                              </m:r>
                            </m:e>
                          </m:d>
                        </m:sup>
                      </m:sSup>
                      <m:r>
                        <a:rPr lang="en-GB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i="1" smtClean="0">
                          <a:latin typeface="Cambria Math" panose="02040503050406030204" pitchFamily="18" charset="0"/>
                        </a:rPr>
                        <m:t>𝛾</m:t>
                      </m:r>
                      <m:sSubSup>
                        <m:sSubSupPr>
                          <m:ctrlPr>
                            <a:rPr lang="en-GB" i="1">
                              <a:solidFill>
                                <a:srgbClr val="836967"/>
                              </a:solidFill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𝑛𝑜𝑟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d>
                            <m:dPr>
                              <m:ctrlPr>
                                <a:rPr lang="en-GB" i="1">
                                  <a:solidFill>
                                    <a:srgbClr val="836967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p>
                      </m:sSubSup>
                      <m:r>
                        <a:rPr lang="en-GB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55EE082-4582-4ADC-9642-4B36EB9AF4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821" y="4857106"/>
                <a:ext cx="1816779" cy="332848"/>
              </a:xfrm>
              <a:prstGeom prst="rect">
                <a:avLst/>
              </a:prstGeom>
              <a:blipFill>
                <a:blip r:embed="rId5"/>
                <a:stretch>
                  <a:fillRect l="-1007" t="-1852" r="-3691" b="-2963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2" descr="Hyperbolic Tangent -- from Wolfram MathWorld">
            <a:extLst>
              <a:ext uri="{FF2B5EF4-FFF2-40B4-BE49-F238E27FC236}">
                <a16:creationId xmlns="" xmlns:a16="http://schemas.microsoft.com/office/drawing/2014/main" id="{4B58027A-D3E3-46E6-BF89-0C851713919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2895600"/>
            <a:ext cx="3429000" cy="2219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4C6D29B5-A52A-4B4A-8A69-FBD5ED07E809}"/>
              </a:ext>
            </a:extLst>
          </p:cNvPr>
          <p:cNvSpPr txBox="1"/>
          <p:nvPr/>
        </p:nvSpPr>
        <p:spPr>
          <a:xfrm>
            <a:off x="609600" y="1524000"/>
            <a:ext cx="1200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Normalize: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D694E634-CB29-46C1-AE0A-8BF4E7C7D0AC}"/>
              </a:ext>
            </a:extLst>
          </p:cNvPr>
          <p:cNvSpPr txBox="1"/>
          <p:nvPr/>
        </p:nvSpPr>
        <p:spPr>
          <a:xfrm>
            <a:off x="611588" y="4248637"/>
            <a:ext cx="38211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Allow the network to modify the range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3D63661A-3849-4A54-88C9-C2497C271BE8}"/>
              </a:ext>
            </a:extLst>
          </p:cNvPr>
          <p:cNvSpPr txBox="1"/>
          <p:nvPr/>
        </p:nvSpPr>
        <p:spPr>
          <a:xfrm>
            <a:off x="611588" y="5391322"/>
            <a:ext cx="3053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Can learn the identity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="" xmlns:a16="http://schemas.microsoft.com/office/drawing/2014/main" id="{118DFE5D-FD3E-4336-AA55-C74FDA3DA38E}"/>
                  </a:ext>
                </a:extLst>
              </p:cNvPr>
              <p:cNvSpPr txBox="1"/>
              <p:nvPr/>
            </p:nvSpPr>
            <p:spPr>
              <a:xfrm>
                <a:off x="-1447800" y="5712103"/>
                <a:ext cx="4572000" cy="4354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mtClean="0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GB" i="1">
                              <a:solidFill>
                                <a:srgbClr val="836967"/>
                              </a:solidFill>
                              <a:latin typeface="Cambria Math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GB" i="1">
                                  <a:solidFill>
                                    <a:srgbClr val="836967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GB" i="1"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p>
                              <m:r>
                                <a:rPr lang="en-GB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18DFE5D-FD3E-4336-AA55-C74FDA3DA3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447800" y="5712103"/>
                <a:ext cx="4572000" cy="435440"/>
              </a:xfrm>
              <a:prstGeom prst="rect">
                <a:avLst/>
              </a:prstGeom>
              <a:blipFill>
                <a:blip r:embed="rId7"/>
                <a:stretch>
                  <a:fillRect b="-422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="" xmlns:a16="http://schemas.microsoft.com/office/drawing/2014/main" id="{032D2EB5-75BC-44EA-A37E-E9617D46D5D6}"/>
                  </a:ext>
                </a:extLst>
              </p:cNvPr>
              <p:cNvSpPr txBox="1"/>
              <p:nvPr/>
            </p:nvSpPr>
            <p:spPr>
              <a:xfrm>
                <a:off x="356036" y="6244231"/>
                <a:ext cx="87596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GB" dirty="0"/>
                  <a:t> =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GB" dirty="0"/>
                  <a:t> 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32D2EB5-75BC-44EA-A37E-E9617D46D5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036" y="6244231"/>
                <a:ext cx="875968" cy="369332"/>
              </a:xfrm>
              <a:prstGeom prst="rect">
                <a:avLst/>
              </a:prstGeom>
              <a:blipFill>
                <a:blip r:embed="rId8"/>
                <a:stretch>
                  <a:fillRect l="-2083" t="-8197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258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C35231D-238E-4022-BBA9-26D421155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dirty="0"/>
              <a:t>Batch normalization at test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30E33997-7FF4-466A-82A1-7B098D2720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We cannot compute the mean and standard deviation on a batch of samples</a:t>
            </a:r>
          </a:p>
          <a:p>
            <a:r>
              <a:rPr lang="en-GB" dirty="0"/>
              <a:t>Instead we use a static mean and standard deviation were computed empirically during training </a:t>
            </a:r>
          </a:p>
          <a:p>
            <a:pPr lvl="1"/>
            <a:r>
              <a:rPr lang="en-GB" dirty="0"/>
              <a:t>Compute the mean and standard deviation on the entire training set</a:t>
            </a:r>
          </a:p>
          <a:p>
            <a:pPr lvl="1"/>
            <a:r>
              <a:rPr lang="en-GB" b="1" dirty="0"/>
              <a:t>Estimate the mean and standard deviation using exponential weighted averages</a:t>
            </a:r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427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How to split your data into train/</a:t>
            </a:r>
            <a:r>
              <a:rPr lang="en-GB" dirty="0" err="1"/>
              <a:t>dev</a:t>
            </a:r>
            <a:r>
              <a:rPr lang="en-GB" dirty="0"/>
              <a:t>/test set?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8"/>
            <a:ext cx="7886700" cy="3115343"/>
          </a:xfrm>
        </p:spPr>
        <p:txBody>
          <a:bodyPr/>
          <a:lstStyle/>
          <a:p>
            <a:r>
              <a:rPr lang="en-GB" dirty="0"/>
              <a:t>Before deep learning, when available data was relatively limited (e.g. 10000 images)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grpSp>
        <p:nvGrpSpPr>
          <p:cNvPr id="7" name="Group 6"/>
          <p:cNvGrpSpPr/>
          <p:nvPr/>
        </p:nvGrpSpPr>
        <p:grpSpPr>
          <a:xfrm>
            <a:off x="1034291" y="3136230"/>
            <a:ext cx="5490663" cy="425116"/>
            <a:chOff x="1347537" y="2983831"/>
            <a:chExt cx="7200000" cy="425116"/>
          </a:xfrm>
        </p:grpSpPr>
        <p:sp>
          <p:nvSpPr>
            <p:cNvPr id="8" name="Rectangle 7"/>
            <p:cNvSpPr/>
            <p:nvPr/>
          </p:nvSpPr>
          <p:spPr>
            <a:xfrm>
              <a:off x="1347537" y="2983832"/>
              <a:ext cx="5254371" cy="4251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70 % train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6601908" y="2983831"/>
              <a:ext cx="1945629" cy="425115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30 % </a:t>
              </a:r>
              <a:r>
                <a:rPr lang="en-GB" dirty="0" err="1"/>
                <a:t>dev</a:t>
              </a:r>
              <a:endParaRPr lang="en-GB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034291" y="3944356"/>
            <a:ext cx="5490663" cy="425115"/>
            <a:chOff x="1202591" y="3888206"/>
            <a:chExt cx="7320884" cy="425115"/>
          </a:xfrm>
        </p:grpSpPr>
        <p:sp>
          <p:nvSpPr>
            <p:cNvPr id="4" name="Rectangle 3"/>
            <p:cNvSpPr/>
            <p:nvPr/>
          </p:nvSpPr>
          <p:spPr>
            <a:xfrm>
              <a:off x="1202591" y="3888206"/>
              <a:ext cx="4440884" cy="4251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60 % train</a:t>
              </a:r>
            </a:p>
          </p:txBody>
        </p:sp>
        <p:sp>
          <p:nvSpPr>
            <p:cNvPr id="5" name="Rectangle 4"/>
            <p:cNvSpPr/>
            <p:nvPr/>
          </p:nvSpPr>
          <p:spPr>
            <a:xfrm>
              <a:off x="5643475" y="3888206"/>
              <a:ext cx="1440000" cy="425115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20% test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7083475" y="3888206"/>
              <a:ext cx="1440000" cy="425115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20% </a:t>
              </a:r>
              <a:r>
                <a:rPr lang="en-GB" dirty="0" err="1"/>
                <a:t>dev</a:t>
              </a:r>
              <a:endParaRPr lang="en-GB" dirty="0"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6765920" y="3164121"/>
            <a:ext cx="21151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7000 train, 3000 </a:t>
            </a:r>
            <a:r>
              <a:rPr lang="en-GB" dirty="0" err="1"/>
              <a:t>dev</a:t>
            </a:r>
            <a:endParaRPr lang="en-GB" dirty="0"/>
          </a:p>
        </p:txBody>
      </p:sp>
      <p:sp>
        <p:nvSpPr>
          <p:cNvPr id="14" name="TextBox 13"/>
          <p:cNvSpPr txBox="1"/>
          <p:nvPr/>
        </p:nvSpPr>
        <p:spPr>
          <a:xfrm>
            <a:off x="6726100" y="3923394"/>
            <a:ext cx="21550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6000 train, 2000 </a:t>
            </a:r>
            <a:r>
              <a:rPr lang="en-GB" dirty="0" err="1"/>
              <a:t>dev</a:t>
            </a:r>
            <a:r>
              <a:rPr lang="en-GB" dirty="0"/>
              <a:t>,</a:t>
            </a:r>
          </a:p>
          <a:p>
            <a:pPr algn="ctr"/>
            <a:r>
              <a:rPr lang="en-GB" dirty="0"/>
              <a:t>2000 test</a:t>
            </a:r>
          </a:p>
        </p:txBody>
      </p:sp>
    </p:spTree>
    <p:extLst>
      <p:ext uri="{BB962C8B-B14F-4D97-AF65-F5344CB8AC3E}">
        <p14:creationId xmlns:p14="http://schemas.microsoft.com/office/powerpoint/2010/main" val="2539185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D9EC4ED-1C3C-42FC-B728-59E9C88397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dirty="0"/>
              <a:t>Batch normalization (advantages)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3752213E-D13D-48B9-BDE2-A99F1B1EE0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dirty="0"/>
          </a:p>
          <a:p>
            <a:r>
              <a:rPr lang="en-GB" dirty="0"/>
              <a:t>Reduces the dependence on weights initialization</a:t>
            </a:r>
          </a:p>
          <a:p>
            <a:r>
              <a:rPr lang="en-GB" dirty="0"/>
              <a:t>Improves gradient flow through the network</a:t>
            </a:r>
          </a:p>
          <a:p>
            <a:r>
              <a:rPr lang="en-GB" dirty="0" smtClean="0"/>
              <a:t>Slight </a:t>
            </a:r>
            <a:r>
              <a:rPr lang="en-GB" dirty="0"/>
              <a:t>regularization effect</a:t>
            </a:r>
          </a:p>
        </p:txBody>
      </p:sp>
    </p:spTree>
    <p:extLst>
      <p:ext uri="{BB962C8B-B14F-4D97-AF65-F5344CB8AC3E}">
        <p14:creationId xmlns:p14="http://schemas.microsoft.com/office/powerpoint/2010/main" val="3546333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Batch normalization in </a:t>
            </a:r>
            <a:r>
              <a:rPr lang="en-GB" dirty="0" err="1"/>
              <a:t>pytorch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175" y="1905000"/>
            <a:ext cx="7359650" cy="3905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13388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Other normalization methods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146300"/>
            <a:ext cx="8509000" cy="256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152400" y="6494621"/>
            <a:ext cx="217239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00" dirty="0">
                <a:hlinkClick r:id="rId3"/>
              </a:rPr>
              <a:t>https://arxiv.org/pdf/1803.08494.pdf</a:t>
            </a:r>
            <a:r>
              <a:rPr lang="en-GB" sz="1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47697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Training a neural network</a:t>
            </a:r>
            <a:endParaRPr lang="en-GB" b="1" i="1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b="1" i="1" dirty="0"/>
              <a:t>Regularization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32422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EC71CB2-105A-419D-BF56-CFD67FB2EB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dirty="0"/>
              <a:t>Data augmentation</a:t>
            </a:r>
          </a:p>
        </p:txBody>
      </p:sp>
      <p:pic>
        <p:nvPicPr>
          <p:cNvPr id="4098" name="Picture 2" descr="Easy way to improve image classifier performance(Part 1) — mixup  augmentation with codes – mc.ai">
            <a:extLst>
              <a:ext uri="{FF2B5EF4-FFF2-40B4-BE49-F238E27FC236}">
                <a16:creationId xmlns="" xmlns:a16="http://schemas.microsoft.com/office/drawing/2014/main" id="{41DEF08C-9775-409F-95AC-F9A8C756DE2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600200"/>
            <a:ext cx="4301028" cy="452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A9522958-98B1-45EB-A1D4-EC44B727A1B2}"/>
              </a:ext>
            </a:extLst>
          </p:cNvPr>
          <p:cNvSpPr txBox="1"/>
          <p:nvPr/>
        </p:nvSpPr>
        <p:spPr>
          <a:xfrm>
            <a:off x="685800" y="6400800"/>
            <a:ext cx="790152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/>
              <a:t>Image source:  </a:t>
            </a:r>
            <a:r>
              <a:rPr lang="en-GB" sz="1000" dirty="0">
                <a:hlinkClick r:id="rId3"/>
              </a:rPr>
              <a:t>https://mc.ai/easy-way-to-improve-image-classifier-performancepart-1%E2%80%8A-%E2%80%8Amixup-augmentation-with-codes-2/</a:t>
            </a:r>
            <a:endParaRPr lang="en-GB" sz="1000" dirty="0"/>
          </a:p>
        </p:txBody>
      </p:sp>
    </p:spTree>
    <p:extLst>
      <p:ext uri="{BB962C8B-B14F-4D97-AF65-F5344CB8AC3E}">
        <p14:creationId xmlns:p14="http://schemas.microsoft.com/office/powerpoint/2010/main" val="3302680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dirty="0"/>
              <a:t>Data augmentation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514600"/>
            <a:ext cx="8100391" cy="228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85171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3AF36AD-1D97-49E9-81A6-C66A104AE1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dirty="0"/>
              <a:t>Regularization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56D75411-DC9D-4240-A1D7-A96CFDB50C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Remember regularization techniques</a:t>
            </a:r>
          </a:p>
          <a:p>
            <a:pPr lvl="1"/>
            <a:r>
              <a:rPr lang="en-GB" dirty="0"/>
              <a:t>L1 regularization</a:t>
            </a:r>
          </a:p>
          <a:p>
            <a:pPr lvl="1"/>
            <a:r>
              <a:rPr lang="en-GB" dirty="0"/>
              <a:t>L2 regularization</a:t>
            </a:r>
          </a:p>
        </p:txBody>
      </p:sp>
    </p:spTree>
    <p:extLst>
      <p:ext uri="{BB962C8B-B14F-4D97-AF65-F5344CB8AC3E}">
        <p14:creationId xmlns:p14="http://schemas.microsoft.com/office/powerpoint/2010/main" val="3104498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dirty="0"/>
              <a:t>Regularization	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dirty="0"/>
                  <a:t>Weight decay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>
                        <a:latin typeface="Cambria Math" panose="02040503050406030204" pitchFamily="18" charset="0"/>
                      </a:rPr>
                      <m:t>J</m:t>
                    </m:r>
                    <m:r>
                      <a:rPr lang="en-GB" b="0" i="0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GB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GB" i="1" smtClean="0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GB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d>
                          <m:dPr>
                            <m:ctrlPr>
                              <a:rPr lang="en-GB" b="0" i="1" smtClean="0">
                                <a:latin typeface="Cambria Math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GB" b="0" i="1" smtClean="0">
                                    <a:latin typeface="Cambria Math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acc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GB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  <m:f>
                          <m:fPr>
                            <m:ctrlPr>
                              <a:rPr lang="en-GB" b="0" i="1" smtClean="0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2⋅</m:t>
                            </m:r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den>
                        </m:f>
                        <m:sSup>
                          <m:sSupPr>
                            <m:ctrlPr>
                              <a:rPr lang="en-GB" b="0" i="1" smtClean="0">
                                <a:latin typeface="Cambria Math"/>
                              </a:rPr>
                            </m:ctrlPr>
                          </m:sSupPr>
                          <m:e>
                            <m:nary>
                              <m:naryPr>
                                <m:chr m:val="∑"/>
                                <m:limLoc m:val="subSup"/>
                                <m:ctrlPr>
                                  <a:rPr lang="en-GB" b="0" i="1" smtClean="0">
                                    <a:latin typeface="Cambria Math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5"/>
                                  </m:r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sup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nary>
                            <m:sSubSup>
                              <m:sSubSupPr>
                                <m:ctrlPr>
                                  <a:rPr lang="en-GB" b="0" i="1" smtClean="0">
                                    <a:latin typeface="Cambria Math"/>
                                  </a:rPr>
                                </m:ctrlPr>
                              </m:sSubSup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GB" i="1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GB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i="1">
                                            <a:latin typeface="Cambria Math" panose="02040503050406030204" pitchFamily="18" charset="0"/>
                                          </a:rPr>
                                          <m:t>𝑊</m:t>
                                        </m:r>
                                      </m:e>
                                      <m:sub>
                                        <m:r>
                                          <a:rPr lang="en-GB" i="1"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b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sub>
                              <m:sup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  <m:sup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</m:sSup>
                      </m:e>
                    </m:nary>
                  </m:oMath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GB" b="0" i="1" smtClean="0">
                            <a:latin typeface="Cambria Math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GB" i="1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GB" b="0" i="1" smtClean="0"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∑"/>
                        <m:ctrlPr>
                          <a:rPr lang="en-GB" b="0" i="1" smtClean="0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GB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brk m:alnAt="23"/>
                          </m:rPr>
                          <a:rPr lang="en-GB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sSub>
                          <m:sSubPr>
                            <m:ctrlPr>
                              <a:rPr lang="en-GB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sup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nary>
                    <m:nary>
                      <m:naryPr>
                        <m:chr m:val="∑"/>
                        <m:ctrlPr>
                          <a:rPr lang="en-GB" b="0" i="1" smtClean="0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GB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brk m:alnAt="23"/>
                          </m:rPr>
                          <a:rPr lang="en-GB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sSub>
                          <m:sSubPr>
                            <m:ctrlPr>
                              <a:rPr lang="en-GB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sup>
                      <m:e>
                        <m:sSup>
                          <m:sSupPr>
                            <m:ctrlPr>
                              <a:rPr lang="en-GB" b="0" i="1" smtClean="0">
                                <a:latin typeface="Cambria Math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GB" b="0" i="1" smtClean="0">
                                    <a:latin typeface="Cambria Math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GB" b="0" i="1" smtClean="0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  <m:sup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sup>
                                </m:sSubSup>
                              </m:e>
                            </m:d>
                          </m:e>
                          <m:sup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GB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704" t="-175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07094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Dropout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2963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C9551D0-9C45-43E9-99FF-5E887F832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8467"/>
            <a:ext cx="8134350" cy="1325563"/>
          </a:xfrm>
        </p:spPr>
        <p:txBody>
          <a:bodyPr>
            <a:normAutofit/>
          </a:bodyPr>
          <a:lstStyle/>
          <a:p>
            <a:pPr algn="l"/>
            <a:r>
              <a:rPr lang="en-GB" dirty="0"/>
              <a:t>Dropout (2014)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9858A70F-41F7-4EE5-A44F-FDD67D113F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7109" y="1143000"/>
            <a:ext cx="8652932" cy="4351338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Randomly </a:t>
            </a:r>
            <a:r>
              <a:rPr lang="en-GB" b="1" i="1" dirty="0"/>
              <a:t>drop units </a:t>
            </a:r>
            <a:r>
              <a:rPr lang="en-GB" dirty="0"/>
              <a:t>(and their connections) from the neural network </a:t>
            </a:r>
            <a:r>
              <a:rPr lang="en-GB" b="1" i="1" dirty="0"/>
              <a:t>during training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2254250"/>
            <a:ext cx="6203950" cy="3079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2306108" y="5334000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dirty="0"/>
              <a:t>SRIVASTAVA, </a:t>
            </a:r>
            <a:r>
              <a:rPr lang="en-GB" dirty="0" err="1"/>
              <a:t>Nitish</a:t>
            </a:r>
            <a:r>
              <a:rPr lang="en-GB" dirty="0"/>
              <a:t>, et al. Dropout: a simple way to prevent neural networks from </a:t>
            </a:r>
            <a:r>
              <a:rPr lang="en-GB" dirty="0" err="1"/>
              <a:t>overfitting</a:t>
            </a:r>
            <a:r>
              <a:rPr lang="en-GB" dirty="0"/>
              <a:t>. </a:t>
            </a:r>
            <a:r>
              <a:rPr lang="en-GB" i="1" dirty="0"/>
              <a:t>The journal of machine learning research</a:t>
            </a:r>
            <a:r>
              <a:rPr lang="en-GB" dirty="0"/>
              <a:t>, 2014, 15.1: 1929-1958.</a:t>
            </a:r>
            <a:endParaRPr lang="en-GB" b="1" i="1" dirty="0"/>
          </a:p>
        </p:txBody>
      </p:sp>
      <p:sp>
        <p:nvSpPr>
          <p:cNvPr id="5" name="Rectangle 4"/>
          <p:cNvSpPr/>
          <p:nvPr/>
        </p:nvSpPr>
        <p:spPr>
          <a:xfrm>
            <a:off x="42333" y="6488668"/>
            <a:ext cx="86106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b="1" i="1" dirty="0">
                <a:hlinkClick r:id="rId3"/>
              </a:rPr>
              <a:t>https://jmlr.org/papers/volume15/srivastava14a/srivastava14a.pdf</a:t>
            </a:r>
            <a:r>
              <a:rPr lang="en-GB" sz="1000" b="1" i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22050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K-fold validation</a:t>
            </a:r>
          </a:p>
        </p:txBody>
      </p:sp>
      <p:pic>
        <p:nvPicPr>
          <p:cNvPr id="2050" name="Picture 2" descr="K-Fold Cross Validation - Python Example - Data Analytic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493" y="1981199"/>
            <a:ext cx="5993183" cy="4315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0195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dirty="0"/>
              <a:t>Dropout</a:t>
            </a: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9594" y="2362200"/>
            <a:ext cx="2742481" cy="2667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2201333"/>
            <a:ext cx="6258650" cy="3589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52400" y="1567934"/>
            <a:ext cx="6840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keep_prop</a:t>
            </a:r>
            <a:r>
              <a:rPr lang="en-GB" dirty="0"/>
              <a:t> – probability of keeping a neuron; larger value, less dropout</a:t>
            </a:r>
          </a:p>
        </p:txBody>
      </p:sp>
    </p:spTree>
    <p:extLst>
      <p:ext uri="{BB962C8B-B14F-4D97-AF65-F5344CB8AC3E}">
        <p14:creationId xmlns:p14="http://schemas.microsoft.com/office/powerpoint/2010/main" val="2367411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en-GB" dirty="0"/>
              <a:t>Dropout visualization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81000" y="6400800"/>
            <a:ext cx="506901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/>
              <a:t>Video source: </a:t>
            </a:r>
            <a:r>
              <a:rPr lang="en-GB" sz="1000" dirty="0">
                <a:hlinkClick r:id="rId2"/>
              </a:rPr>
              <a:t>https://www.coursera.org/learn/deep-neural-network/ungradedLab/xioPP/lab</a:t>
            </a:r>
            <a:r>
              <a:rPr lang="en-GB" sz="1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50778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dirty="0"/>
              <a:t>Dropout intuition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At each iteration you actually modify your model:</a:t>
            </a:r>
          </a:p>
          <a:p>
            <a:pPr lvl="1"/>
            <a:r>
              <a:rPr lang="en-GB" dirty="0"/>
              <a:t>train a different model that uses only a subset of your neurons</a:t>
            </a:r>
          </a:p>
          <a:p>
            <a:pPr lvl="1"/>
            <a:r>
              <a:rPr lang="en-GB" dirty="0"/>
              <a:t>neurons thus become less sensitive to the activation of one other specific neuron (others neuron might be shut down at any time)</a:t>
            </a:r>
          </a:p>
        </p:txBody>
      </p:sp>
    </p:spTree>
    <p:extLst>
      <p:ext uri="{BB962C8B-B14F-4D97-AF65-F5344CB8AC3E}">
        <p14:creationId xmlns:p14="http://schemas.microsoft.com/office/powerpoint/2010/main" val="1582757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dirty="0"/>
              <a:t>Dropout intuition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Train a large ensemble of models (with shared parameters)</a:t>
            </a:r>
          </a:p>
          <a:p>
            <a:r>
              <a:rPr lang="en-GB" dirty="0"/>
              <a:t>Forces the model to have a redundant representation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3886200"/>
            <a:ext cx="2742481" cy="2667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94313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dirty="0"/>
              <a:t>Dropout at test time</a:t>
            </a: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082800"/>
            <a:ext cx="8708226" cy="2501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1224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dirty="0"/>
              <a:t>Dropout at test time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The neurons are always turned on</a:t>
            </a:r>
          </a:p>
          <a:p>
            <a:r>
              <a:rPr lang="en-GB" dirty="0"/>
              <a:t>Scale the activation for each neuron</a:t>
            </a:r>
          </a:p>
          <a:p>
            <a:pPr lvl="1"/>
            <a:r>
              <a:rPr lang="en-GB" dirty="0"/>
              <a:t>output at test time = expected output at training time</a:t>
            </a:r>
          </a:p>
        </p:txBody>
      </p:sp>
    </p:spTree>
    <p:extLst>
      <p:ext uri="{BB962C8B-B14F-4D97-AF65-F5344CB8AC3E}">
        <p14:creationId xmlns:p14="http://schemas.microsoft.com/office/powerpoint/2010/main" val="1993899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dirty="0"/>
              <a:t>Dropout at test time</a:t>
            </a:r>
          </a:p>
        </p:txBody>
      </p:sp>
      <p:sp>
        <p:nvSpPr>
          <p:cNvPr id="4" name="Rectangle 3"/>
          <p:cNvSpPr/>
          <p:nvPr/>
        </p:nvSpPr>
        <p:spPr>
          <a:xfrm>
            <a:off x="533400" y="1676400"/>
            <a:ext cx="8077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 err="1"/>
              <a:t>keep_prop</a:t>
            </a:r>
            <a:r>
              <a:rPr lang="en-GB" dirty="0"/>
              <a:t> – probability of keeping a neuron; larger value, less dropout</a:t>
            </a: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533" y="2438400"/>
            <a:ext cx="7931150" cy="264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30259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56F8AE4-FB23-4E49-ACAF-2A59295C32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dirty="0"/>
              <a:t>Dropout in practice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296AE79D-8AFB-48E1-9200-60EA9AD213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C6309260-7B88-4BE8-9D17-14F12963AC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295400"/>
            <a:ext cx="7610475" cy="448145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9788CF6C-E845-459C-B4D1-06D4D58135C5}"/>
              </a:ext>
            </a:extLst>
          </p:cNvPr>
          <p:cNvSpPr txBox="1"/>
          <p:nvPr/>
        </p:nvSpPr>
        <p:spPr>
          <a:xfrm>
            <a:off x="304800" y="6298412"/>
            <a:ext cx="868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 hidden unit cannot rely on other specific units to correct its mistakes. It must perform well in a wide variety of different contexts provided by the other hidden units.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3505279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Dropout in torch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610" y="1600200"/>
            <a:ext cx="8659990" cy="3032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80511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Training a neural network</a:t>
            </a:r>
            <a:endParaRPr lang="en-GB" b="1" i="1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b="1" i="1" dirty="0"/>
              <a:t>Optimization algorithms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32422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Stratified k-fold validation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371600"/>
            <a:ext cx="5629776" cy="49400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56365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Parameters update – gradient descent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Vanilla gradient descent:</a:t>
            </a:r>
          </a:p>
          <a:p>
            <a:pPr marL="0" indent="0">
              <a:buNone/>
            </a:pPr>
            <a:endParaRPr lang="en-GB" dirty="0"/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Forward propagation through the network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Compute loss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Back-propagate to compute gradients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Update the parameters using the gradient</a:t>
            </a:r>
          </a:p>
        </p:txBody>
      </p:sp>
    </p:spTree>
    <p:extLst>
      <p:ext uri="{BB962C8B-B14F-4D97-AF65-F5344CB8AC3E}">
        <p14:creationId xmlns:p14="http://schemas.microsoft.com/office/powerpoint/2010/main" val="471247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GB" dirty="0"/>
              <a:t>Parameters update – gradient descent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GB" dirty="0" smtClean="0"/>
              <a:t>Batch </a:t>
            </a:r>
            <a:r>
              <a:rPr lang="en-GB" dirty="0"/>
              <a:t>gradient descent </a:t>
            </a:r>
          </a:p>
          <a:p>
            <a:pPr lvl="1"/>
            <a:r>
              <a:rPr lang="en-GB" dirty="0"/>
              <a:t>“classical” implementation of gradient descent</a:t>
            </a:r>
          </a:p>
          <a:p>
            <a:pPr lvl="1"/>
            <a:r>
              <a:rPr lang="en-GB" dirty="0"/>
              <a:t>Use </a:t>
            </a:r>
            <a:r>
              <a:rPr lang="en-GB" dirty="0" err="1"/>
              <a:t>vectorization</a:t>
            </a:r>
            <a:r>
              <a:rPr lang="en-GB" dirty="0"/>
              <a:t> and process the entire training set at the same time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Split the training set into </a:t>
            </a:r>
            <a:r>
              <a:rPr lang="en-GB" i="1" dirty="0"/>
              <a:t>mini-batches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00598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GB" dirty="0"/>
              <a:t>Parameters update – gradient descent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“Classical” gradient descent</a:t>
            </a:r>
          </a:p>
          <a:p>
            <a:pPr lvl="1"/>
            <a:r>
              <a:rPr lang="en-GB" dirty="0"/>
              <a:t>Use </a:t>
            </a:r>
            <a:r>
              <a:rPr lang="en-GB" dirty="0" err="1"/>
              <a:t>vectorization</a:t>
            </a:r>
            <a:r>
              <a:rPr lang="en-GB" dirty="0"/>
              <a:t> and process the entire training set at the same time</a:t>
            </a:r>
          </a:p>
          <a:p>
            <a:pPr marL="457200" lvl="1" indent="0">
              <a:buNone/>
            </a:pPr>
            <a:endParaRPr lang="en-GB" dirty="0"/>
          </a:p>
          <a:p>
            <a:r>
              <a:rPr lang="en-GB" dirty="0"/>
              <a:t>Split the training set into </a:t>
            </a:r>
            <a:r>
              <a:rPr lang="en-GB" i="1" dirty="0"/>
              <a:t>mini-batches</a:t>
            </a:r>
          </a:p>
          <a:p>
            <a:pPr marL="0" indent="0">
              <a:buNone/>
            </a:pPr>
            <a:endParaRPr lang="en-GB" i="1" dirty="0"/>
          </a:p>
          <a:p>
            <a:pPr marL="0" indent="0">
              <a:buNone/>
            </a:pPr>
            <a:endParaRPr lang="en-GB" i="1" dirty="0"/>
          </a:p>
          <a:p>
            <a:endParaRPr lang="en-GB" dirty="0"/>
          </a:p>
        </p:txBody>
      </p:sp>
      <p:sp>
        <p:nvSpPr>
          <p:cNvPr id="4" name="Rectangle 1"/>
          <p:cNvSpPr txBox="1">
            <a:spLocks noChangeArrowheads="1"/>
          </p:cNvSpPr>
          <p:nvPr/>
        </p:nvSpPr>
        <p:spPr bwMode="auto">
          <a:xfrm>
            <a:off x="1475656" y="4198446"/>
            <a:ext cx="5688632" cy="13234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sz="1600" dirty="0">
                <a:solidFill>
                  <a:srgbClr val="0033B3"/>
                </a:solidFill>
                <a:latin typeface="JetBrains Mono"/>
                <a:cs typeface="Arial" pitchFamily="34" charset="0"/>
              </a:rPr>
              <a:t>while True</a:t>
            </a:r>
            <a:r>
              <a:rPr lang="en-US" sz="1600" dirty="0">
                <a:solidFill>
                  <a:srgbClr val="080808"/>
                </a:solidFill>
                <a:latin typeface="JetBrains Mono"/>
                <a:cs typeface="Arial" pitchFamily="34" charset="0"/>
              </a:rPr>
              <a:t>:</a:t>
            </a:r>
          </a:p>
          <a:p>
            <a:pPr marL="0" indent="0"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sz="1600" dirty="0">
                <a:solidFill>
                  <a:srgbClr val="080808"/>
                </a:solidFill>
                <a:latin typeface="JetBrains Mono"/>
                <a:cs typeface="Arial" pitchFamily="34" charset="0"/>
              </a:rPr>
              <a:t>    batch = </a:t>
            </a:r>
            <a:r>
              <a:rPr lang="en-US" sz="1600" dirty="0" err="1">
                <a:solidFill>
                  <a:srgbClr val="080808"/>
                </a:solidFill>
                <a:latin typeface="JetBrains Mono"/>
                <a:cs typeface="Arial" pitchFamily="34" charset="0"/>
              </a:rPr>
              <a:t>sample_batch</a:t>
            </a:r>
            <a:r>
              <a:rPr lang="en-US" sz="1600" dirty="0">
                <a:solidFill>
                  <a:srgbClr val="080808"/>
                </a:solidFill>
                <a:latin typeface="JetBrains Mono"/>
                <a:cs typeface="Arial" pitchFamily="34" charset="0"/>
              </a:rPr>
              <a:t>(data)</a:t>
            </a:r>
            <a:br>
              <a:rPr lang="en-US" sz="1600" dirty="0">
                <a:solidFill>
                  <a:srgbClr val="080808"/>
                </a:solidFill>
                <a:latin typeface="JetBrains Mono"/>
                <a:cs typeface="Arial" pitchFamily="34" charset="0"/>
              </a:rPr>
            </a:br>
            <a:r>
              <a:rPr lang="en-US" sz="1600" dirty="0">
                <a:solidFill>
                  <a:srgbClr val="080808"/>
                </a:solidFill>
                <a:latin typeface="JetBrains Mono"/>
                <a:cs typeface="Arial" pitchFamily="34" charset="0"/>
              </a:rPr>
              <a:t>    </a:t>
            </a:r>
            <a:r>
              <a:rPr lang="en-US" sz="1600" dirty="0" err="1">
                <a:solidFill>
                  <a:srgbClr val="080808"/>
                </a:solidFill>
                <a:latin typeface="JetBrains Mono"/>
                <a:cs typeface="Arial" pitchFamily="34" charset="0"/>
              </a:rPr>
              <a:t>W_gradient</a:t>
            </a:r>
            <a:r>
              <a:rPr lang="en-US" sz="1600" dirty="0">
                <a:solidFill>
                  <a:srgbClr val="080808"/>
                </a:solidFill>
                <a:latin typeface="JetBrains Mono"/>
                <a:cs typeface="Arial" pitchFamily="34" charset="0"/>
              </a:rPr>
              <a:t> = </a:t>
            </a:r>
            <a:r>
              <a:rPr lang="en-US" sz="1600" dirty="0" err="1">
                <a:solidFill>
                  <a:srgbClr val="080808"/>
                </a:solidFill>
                <a:latin typeface="JetBrains Mono"/>
                <a:cs typeface="Arial" pitchFamily="34" charset="0"/>
              </a:rPr>
              <a:t>compute_gradient</a:t>
            </a:r>
            <a:r>
              <a:rPr lang="en-US" sz="1600" dirty="0">
                <a:solidFill>
                  <a:srgbClr val="080808"/>
                </a:solidFill>
                <a:latin typeface="JetBrains Mono"/>
                <a:cs typeface="Arial" pitchFamily="34" charset="0"/>
              </a:rPr>
              <a:t>(</a:t>
            </a:r>
            <a:r>
              <a:rPr lang="en-US" sz="1600" dirty="0" err="1">
                <a:solidFill>
                  <a:srgbClr val="080808"/>
                </a:solidFill>
                <a:latin typeface="JetBrains Mono"/>
                <a:cs typeface="Arial" pitchFamily="34" charset="0"/>
              </a:rPr>
              <a:t>loss_func</a:t>
            </a:r>
            <a:r>
              <a:rPr lang="en-US" sz="1600" dirty="0">
                <a:solidFill>
                  <a:srgbClr val="080808"/>
                </a:solidFill>
                <a:latin typeface="JetBrains Mono"/>
                <a:cs typeface="Arial" pitchFamily="34" charset="0"/>
              </a:rPr>
              <a:t>, batch, W)</a:t>
            </a:r>
            <a:br>
              <a:rPr lang="en-US" sz="1600" dirty="0">
                <a:solidFill>
                  <a:srgbClr val="080808"/>
                </a:solidFill>
                <a:latin typeface="JetBrains Mono"/>
                <a:cs typeface="Arial" pitchFamily="34" charset="0"/>
              </a:rPr>
            </a:br>
            <a:r>
              <a:rPr lang="en-US" sz="1600" dirty="0">
                <a:solidFill>
                  <a:srgbClr val="080808"/>
                </a:solidFill>
                <a:latin typeface="JetBrains Mono"/>
                <a:cs typeface="Arial" pitchFamily="34" charset="0"/>
              </a:rPr>
              <a:t>    </a:t>
            </a:r>
            <a:r>
              <a:rPr lang="en-US" sz="1600" i="1" dirty="0">
                <a:solidFill>
                  <a:srgbClr val="8C8C8C"/>
                </a:solidFill>
                <a:latin typeface="JetBrains Mono"/>
                <a:cs typeface="Arial" pitchFamily="34" charset="0"/>
              </a:rPr>
              <a:t># update parameters</a:t>
            </a:r>
            <a:br>
              <a:rPr lang="en-US" sz="1600" i="1" dirty="0">
                <a:solidFill>
                  <a:srgbClr val="8C8C8C"/>
                </a:solidFill>
                <a:latin typeface="JetBrains Mono"/>
                <a:cs typeface="Arial" pitchFamily="34" charset="0"/>
              </a:rPr>
            </a:br>
            <a:r>
              <a:rPr lang="en-US" sz="1600" i="1" dirty="0">
                <a:solidFill>
                  <a:srgbClr val="8C8C8C"/>
                </a:solidFill>
                <a:latin typeface="JetBrains Mono"/>
                <a:cs typeface="Arial" pitchFamily="34" charset="0"/>
              </a:rPr>
              <a:t>    </a:t>
            </a:r>
            <a:r>
              <a:rPr lang="en-US" sz="1600" dirty="0">
                <a:solidFill>
                  <a:srgbClr val="080808"/>
                </a:solidFill>
                <a:latin typeface="JetBrains Mono"/>
                <a:cs typeface="Arial" pitchFamily="34" charset="0"/>
              </a:rPr>
              <a:t>W += -</a:t>
            </a:r>
            <a:r>
              <a:rPr lang="en-US" sz="1600" dirty="0" err="1">
                <a:solidFill>
                  <a:srgbClr val="080808"/>
                </a:solidFill>
                <a:latin typeface="JetBrains Mono"/>
                <a:cs typeface="Arial" pitchFamily="34" charset="0"/>
              </a:rPr>
              <a:t>lr</a:t>
            </a:r>
            <a:r>
              <a:rPr lang="en-US" sz="1600" dirty="0">
                <a:solidFill>
                  <a:srgbClr val="080808"/>
                </a:solidFill>
                <a:latin typeface="JetBrains Mono"/>
                <a:cs typeface="Arial" pitchFamily="34" charset="0"/>
              </a:rPr>
              <a:t>*</a:t>
            </a:r>
            <a:r>
              <a:rPr lang="en-US" sz="1600" dirty="0" err="1">
                <a:solidFill>
                  <a:srgbClr val="080808"/>
                </a:solidFill>
                <a:latin typeface="JetBrains Mono"/>
                <a:cs typeface="Arial" pitchFamily="34" charset="0"/>
              </a:rPr>
              <a:t>W_gradient</a:t>
            </a:r>
            <a:endParaRPr lang="en-US" sz="16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3431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dirty="0"/>
              <a:t>Mini-batch gradient descent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i="1" dirty="0"/>
              <a:t>Epoch</a:t>
            </a:r>
            <a:r>
              <a:rPr lang="en-GB" dirty="0"/>
              <a:t>: single pass through the entire training set</a:t>
            </a:r>
          </a:p>
        </p:txBody>
      </p:sp>
      <p:pic>
        <p:nvPicPr>
          <p:cNvPr id="1026" name="Picture 2" descr="Kernel does not print all Keras model.fit training output in notebook |  Data Science and Machine Learning | Kaggl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31" r="6592" b="10574"/>
          <a:stretch/>
        </p:blipFill>
        <p:spPr bwMode="auto">
          <a:xfrm>
            <a:off x="577516" y="2840889"/>
            <a:ext cx="7976937" cy="3620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9223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dirty="0"/>
              <a:t>Size of the mini-batches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3000" dirty="0"/>
              <a:t>Stochastic gradient descent (m=1)</a:t>
            </a:r>
          </a:p>
          <a:p>
            <a:r>
              <a:rPr lang="en-GB" sz="3000" dirty="0"/>
              <a:t>Mini-batch gradient descent </a:t>
            </a:r>
          </a:p>
          <a:p>
            <a:r>
              <a:rPr lang="en-GB" sz="3000" dirty="0"/>
              <a:t>Batch gradient descent (m = M)</a:t>
            </a:r>
          </a:p>
        </p:txBody>
      </p:sp>
      <p:pic>
        <p:nvPicPr>
          <p:cNvPr id="2052" name="Picture 4" descr="Gradient Descent Algorithm and Its Variants | by Imad Dabbura | Towards  Data Scienc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3429000"/>
            <a:ext cx="8010579" cy="2736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5051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dirty="0"/>
              <a:t>Size of the mini-batches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3000" dirty="0"/>
              <a:t>Stochastic gradient descent (m=1)</a:t>
            </a:r>
          </a:p>
          <a:p>
            <a:pPr lvl="1"/>
            <a:r>
              <a:rPr lang="en-GB" sz="2600" dirty="0"/>
              <a:t>no </a:t>
            </a:r>
            <a:r>
              <a:rPr lang="en-GB" sz="2600" dirty="0" err="1"/>
              <a:t>vectorization</a:t>
            </a:r>
            <a:r>
              <a:rPr lang="en-GB" sz="2600" dirty="0"/>
              <a:t>, lose speedup</a:t>
            </a:r>
          </a:p>
          <a:p>
            <a:r>
              <a:rPr lang="en-GB" sz="3000" dirty="0"/>
              <a:t>Mini-batch gradient descent </a:t>
            </a:r>
          </a:p>
          <a:p>
            <a:pPr lvl="1"/>
            <a:r>
              <a:rPr lang="en-GB" sz="2600" dirty="0"/>
              <a:t>Fastest learning: use </a:t>
            </a:r>
            <a:r>
              <a:rPr lang="en-GB" sz="2600" dirty="0" err="1"/>
              <a:t>vectorization</a:t>
            </a:r>
            <a:r>
              <a:rPr lang="en-GB" sz="2600" dirty="0"/>
              <a:t> and doesn’t take top much time to update the weights</a:t>
            </a:r>
          </a:p>
          <a:p>
            <a:pPr lvl="1"/>
            <a:r>
              <a:rPr lang="en-GB" sz="2600" dirty="0"/>
              <a:t>2</a:t>
            </a:r>
            <a:r>
              <a:rPr lang="en-GB" sz="2600" baseline="30000" dirty="0"/>
              <a:t>6</a:t>
            </a:r>
            <a:r>
              <a:rPr lang="en-GB" sz="2600" dirty="0"/>
              <a:t> , 2</a:t>
            </a:r>
            <a:r>
              <a:rPr lang="en-GB" sz="2600" baseline="30000" dirty="0"/>
              <a:t>7</a:t>
            </a:r>
            <a:r>
              <a:rPr lang="en-GB" sz="2600" dirty="0"/>
              <a:t> , …, 2</a:t>
            </a:r>
            <a:r>
              <a:rPr lang="en-GB" sz="2600" baseline="30000" dirty="0"/>
              <a:t>10</a:t>
            </a:r>
            <a:endParaRPr lang="en-GB" sz="2600" dirty="0"/>
          </a:p>
          <a:p>
            <a:r>
              <a:rPr lang="en-GB" sz="3000" dirty="0"/>
              <a:t>Batch gradient descent (m = M)</a:t>
            </a:r>
          </a:p>
          <a:p>
            <a:pPr lvl="1"/>
            <a:r>
              <a:rPr lang="en-GB" sz="2600" dirty="0"/>
              <a:t>Too much time per iteration</a:t>
            </a:r>
          </a:p>
        </p:txBody>
      </p:sp>
    </p:spTree>
    <p:extLst>
      <p:ext uri="{BB962C8B-B14F-4D97-AF65-F5344CB8AC3E}">
        <p14:creationId xmlns:p14="http://schemas.microsoft.com/office/powerpoint/2010/main" val="849440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GB" dirty="0"/>
              <a:t>Parameters update – mini-batch gradient descent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b="1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foreach</a:t>
            </a:r>
            <a:r>
              <a:rPr lang="en-GB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en-GB" dirty="0"/>
              <a:t>batch </a:t>
            </a:r>
            <a:r>
              <a:rPr lang="en-GB" i="1" dirty="0"/>
              <a:t>t:</a:t>
            </a:r>
            <a:endParaRPr lang="en-GB" dirty="0"/>
          </a:p>
          <a:p>
            <a:pPr marL="914400" lvl="1" indent="-514350">
              <a:buFont typeface="+mj-lt"/>
              <a:buAutoNum type="arabicPeriod"/>
            </a:pPr>
            <a:r>
              <a:rPr lang="en-GB" dirty="0"/>
              <a:t>Forward propagation through the network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GB" dirty="0"/>
              <a:t>Compute loss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GB" dirty="0" err="1"/>
              <a:t>Backpropagate</a:t>
            </a:r>
            <a:r>
              <a:rPr lang="en-GB" dirty="0"/>
              <a:t> to compute gradients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GB" dirty="0"/>
              <a:t>Update the parameters using the gradient</a:t>
            </a:r>
          </a:p>
        </p:txBody>
      </p:sp>
    </p:spTree>
    <p:extLst>
      <p:ext uri="{BB962C8B-B14F-4D97-AF65-F5344CB8AC3E}">
        <p14:creationId xmlns:p14="http://schemas.microsoft.com/office/powerpoint/2010/main" val="2201054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50520"/>
            <a:ext cx="8229600" cy="1143000"/>
          </a:xfrm>
        </p:spPr>
        <p:txBody>
          <a:bodyPr/>
          <a:lstStyle/>
          <a:p>
            <a:pPr algn="l"/>
            <a:r>
              <a:rPr lang="en-GB" dirty="0"/>
              <a:t>Level sets of a surface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755648"/>
            <a:ext cx="8246322" cy="36916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04800" y="6248400"/>
            <a:ext cx="200728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hlinkClick r:id="rId3"/>
              </a:rPr>
              <a:t>https://mathinsight.org/level_sets</a:t>
            </a:r>
            <a:r>
              <a:rPr lang="en-GB" sz="1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63953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dirty="0"/>
              <a:t>Problems with gradient descent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878" y="2971800"/>
            <a:ext cx="8750300" cy="2463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1371600"/>
            <a:ext cx="76962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What if loss changes abruptly on one direction and slower in the other direction? </a:t>
            </a:r>
          </a:p>
        </p:txBody>
      </p:sp>
    </p:spTree>
    <p:extLst>
      <p:ext uri="{BB962C8B-B14F-4D97-AF65-F5344CB8AC3E}">
        <p14:creationId xmlns:p14="http://schemas.microsoft.com/office/powerpoint/2010/main" val="3955212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dirty="0"/>
              <a:t>Problems with gradient descent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1371600"/>
            <a:ext cx="76962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What if loss changes abruptly on one direction and slower in the other direction? 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293878" y="2971800"/>
            <a:ext cx="8750300" cy="2463800"/>
            <a:chOff x="293878" y="2971800"/>
            <a:chExt cx="8750300" cy="2463800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3878" y="2971800"/>
              <a:ext cx="8750300" cy="2463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5" name="Straight Arrow Connector 4"/>
            <p:cNvCxnSpPr/>
            <p:nvPr/>
          </p:nvCxnSpPr>
          <p:spPr>
            <a:xfrm>
              <a:off x="2819400" y="4800600"/>
              <a:ext cx="228600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 flipV="1">
              <a:off x="2743200" y="3733800"/>
              <a:ext cx="0" cy="106680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95937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How to split your data into train/</a:t>
            </a:r>
            <a:r>
              <a:rPr lang="en-GB" dirty="0" err="1"/>
              <a:t>dev</a:t>
            </a:r>
            <a:r>
              <a:rPr lang="en-GB" dirty="0"/>
              <a:t>/test set?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/>
              <a:t>Large scale datasets</a:t>
            </a:r>
          </a:p>
          <a:p>
            <a:pPr lvl="1"/>
            <a:r>
              <a:rPr lang="en-GB" dirty="0" err="1"/>
              <a:t>ImageNet</a:t>
            </a:r>
            <a:r>
              <a:rPr lang="en-GB" dirty="0"/>
              <a:t> &gt; 14 million images </a:t>
            </a:r>
          </a:p>
          <a:p>
            <a:pPr lvl="1"/>
            <a:r>
              <a:rPr lang="en-GB" dirty="0" err="1"/>
              <a:t>VGGFace</a:t>
            </a:r>
            <a:r>
              <a:rPr lang="en-GB" dirty="0"/>
              <a:t> 2 &gt; 3.3 million images</a:t>
            </a:r>
          </a:p>
          <a:p>
            <a:pPr lvl="1"/>
            <a:r>
              <a:rPr lang="en-GB" dirty="0"/>
              <a:t>JFT &gt; 300 million images</a:t>
            </a:r>
          </a:p>
          <a:p>
            <a:pPr marL="457200" lvl="1" indent="0">
              <a:buNone/>
            </a:pPr>
            <a:endParaRPr lang="en-GB" dirty="0"/>
          </a:p>
          <a:p>
            <a:r>
              <a:rPr lang="en-GB" dirty="0"/>
              <a:t>E.g. 1 million images</a:t>
            </a:r>
          </a:p>
          <a:p>
            <a:pPr lvl="1"/>
            <a:r>
              <a:rPr lang="en-GB" dirty="0"/>
              <a:t>980000 train set, 10000 </a:t>
            </a:r>
            <a:r>
              <a:rPr lang="en-GB" dirty="0" err="1"/>
              <a:t>dev</a:t>
            </a:r>
            <a:r>
              <a:rPr lang="en-GB" dirty="0"/>
              <a:t> set, 10000 test set -&gt; 98% train, 1% </a:t>
            </a:r>
            <a:r>
              <a:rPr lang="en-GB" dirty="0" err="1"/>
              <a:t>dev</a:t>
            </a:r>
            <a:r>
              <a:rPr lang="en-GB" dirty="0"/>
              <a:t>, 1% test</a:t>
            </a:r>
          </a:p>
          <a:p>
            <a:r>
              <a:rPr lang="en-GB" dirty="0"/>
              <a:t>E.g. 4 million images</a:t>
            </a:r>
          </a:p>
          <a:p>
            <a:pPr lvl="1"/>
            <a:r>
              <a:rPr lang="en-GB" dirty="0"/>
              <a:t>3980000 train set, 10000 </a:t>
            </a:r>
            <a:r>
              <a:rPr lang="en-GB" dirty="0" err="1"/>
              <a:t>dev</a:t>
            </a:r>
            <a:r>
              <a:rPr lang="en-GB" dirty="0"/>
              <a:t> set, 10000 test set -&gt; 99.5% train, 0.25% </a:t>
            </a:r>
            <a:r>
              <a:rPr lang="en-GB" dirty="0" err="1"/>
              <a:t>dev</a:t>
            </a:r>
            <a:r>
              <a:rPr lang="en-GB" dirty="0"/>
              <a:t>, 0.25% test</a:t>
            </a:r>
          </a:p>
        </p:txBody>
      </p:sp>
    </p:spTree>
    <p:extLst>
      <p:ext uri="{BB962C8B-B14F-4D97-AF65-F5344CB8AC3E}">
        <p14:creationId xmlns:p14="http://schemas.microsoft.com/office/powerpoint/2010/main" val="979643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dirty="0"/>
              <a:t>Problems with gradient descent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1371600"/>
            <a:ext cx="76962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What if loss changes abruptly on one direction and slower in the other direction? </a:t>
            </a:r>
          </a:p>
          <a:p>
            <a:pPr marL="914400" lvl="1" indent="-457200">
              <a:buFont typeface="Arial" pitchFamily="34" charset="0"/>
              <a:buChar char="•"/>
            </a:pPr>
            <a:r>
              <a:rPr lang="en-GB" sz="2800" dirty="0"/>
              <a:t>Small gradient horizontally </a:t>
            </a:r>
          </a:p>
          <a:p>
            <a:pPr marL="914400" lvl="1" indent="-457200">
              <a:buFont typeface="Arial" pitchFamily="34" charset="0"/>
              <a:buChar char="•"/>
            </a:pPr>
            <a:r>
              <a:rPr lang="en-GB" sz="2800" dirty="0"/>
              <a:t>Large gradient vertically </a:t>
            </a:r>
          </a:p>
          <a:p>
            <a:pPr lvl="1"/>
            <a:r>
              <a:rPr lang="en-GB" sz="2800" dirty="0"/>
              <a:t/>
            </a:r>
            <a:br>
              <a:rPr lang="en-GB" sz="2800" dirty="0"/>
            </a:br>
            <a:endParaRPr lang="en-GB" sz="2800" dirty="0"/>
          </a:p>
        </p:txBody>
      </p:sp>
      <p:grpSp>
        <p:nvGrpSpPr>
          <p:cNvPr id="9" name="Group 8"/>
          <p:cNvGrpSpPr/>
          <p:nvPr/>
        </p:nvGrpSpPr>
        <p:grpSpPr>
          <a:xfrm>
            <a:off x="152400" y="4394200"/>
            <a:ext cx="8750300" cy="2463800"/>
            <a:chOff x="293878" y="2971800"/>
            <a:chExt cx="8750300" cy="2463800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3878" y="2971800"/>
              <a:ext cx="8750300" cy="2463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5" name="Straight Arrow Connector 4"/>
            <p:cNvCxnSpPr/>
            <p:nvPr/>
          </p:nvCxnSpPr>
          <p:spPr>
            <a:xfrm>
              <a:off x="2819400" y="4800600"/>
              <a:ext cx="228600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 flipV="1">
              <a:off x="2743200" y="3733800"/>
              <a:ext cx="0" cy="106680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/>
          <p:cNvSpPr txBox="1"/>
          <p:nvPr/>
        </p:nvSpPr>
        <p:spPr>
          <a:xfrm>
            <a:off x="475488" y="3381589"/>
            <a:ext cx="7696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FF0000"/>
                </a:solidFill>
              </a:rPr>
              <a:t>Slow progress along the horizontal direction, jitter along the vertical direction (the steeper one)</a:t>
            </a:r>
          </a:p>
        </p:txBody>
      </p:sp>
    </p:spTree>
    <p:extLst>
      <p:ext uri="{BB962C8B-B14F-4D97-AF65-F5344CB8AC3E}">
        <p14:creationId xmlns:p14="http://schemas.microsoft.com/office/powerpoint/2010/main" val="1271018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Gradient descent with momentum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Compute an exponentially weighted average of the gradients and use this average to update the parameters of the network</a:t>
            </a:r>
          </a:p>
        </p:txBody>
      </p:sp>
    </p:spTree>
    <p:extLst>
      <p:ext uri="{BB962C8B-B14F-4D97-AF65-F5344CB8AC3E}">
        <p14:creationId xmlns:p14="http://schemas.microsoft.com/office/powerpoint/2010/main" val="3521875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GB" dirty="0"/>
              <a:t>Gradient descent with momentum</a:t>
            </a:r>
            <a:br>
              <a:rPr lang="en-GB" dirty="0"/>
            </a:br>
            <a:r>
              <a:rPr lang="en-GB" sz="3900" dirty="0"/>
              <a:t>Update rule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GB" dirty="0">
                    <a:latin typeface="Cambria Math"/>
                  </a:rPr>
                  <a:t>G</a:t>
                </a:r>
                <a:r>
                  <a:rPr lang="en-GB" b="0" dirty="0">
                    <a:latin typeface="Cambria Math"/>
                  </a:rPr>
                  <a:t>radient descent update:</a:t>
                </a:r>
                <a:endParaRPr lang="en-GB" b="0" i="1" dirty="0">
                  <a:latin typeface="Cambria Math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latin typeface="Cambria Math"/>
                        </a:rPr>
                        <m:t>𝑊</m:t>
                      </m:r>
                      <m:r>
                        <a:rPr lang="en-GB" i="1">
                          <a:latin typeface="Cambria Math"/>
                        </a:rPr>
                        <m:t>=</m:t>
                      </m:r>
                      <m:r>
                        <a:rPr lang="en-GB" i="1">
                          <a:latin typeface="Cambria Math"/>
                        </a:rPr>
                        <m:t>𝑊</m:t>
                      </m:r>
                      <m:r>
                        <a:rPr lang="en-GB" i="1">
                          <a:latin typeface="Cambria Math"/>
                        </a:rPr>
                        <m:t> −</m:t>
                      </m:r>
                      <m:r>
                        <a:rPr lang="en-GB" i="1">
                          <a:latin typeface="Cambria Math"/>
                        </a:rPr>
                        <m:t>𝛼</m:t>
                      </m:r>
                      <m:r>
                        <a:rPr lang="en-GB" i="1">
                          <a:latin typeface="Cambria Math"/>
                        </a:rPr>
                        <m:t>⋅</m:t>
                      </m:r>
                      <m:r>
                        <a:rPr lang="en-GB" b="0" i="1" smtClean="0">
                          <a:latin typeface="Cambria Math"/>
                        </a:rPr>
                        <m:t>𝑑𝑊</m:t>
                      </m:r>
                    </m:oMath>
                  </m:oMathPara>
                </a14:m>
                <a:endParaRPr lang="en-GB" b="0" i="1" dirty="0">
                  <a:latin typeface="Cambria Math"/>
                </a:endParaRPr>
              </a:p>
              <a:p>
                <a:pPr marL="0" indent="0">
                  <a:buNone/>
                </a:pPr>
                <a:endParaRPr lang="en-GB" i="1" dirty="0">
                  <a:latin typeface="Cambria Math"/>
                </a:endParaRPr>
              </a:p>
              <a:p>
                <a:pPr marL="0" indent="0">
                  <a:buNone/>
                </a:pPr>
                <a:endParaRPr lang="en-GB" b="0" i="1" dirty="0">
                  <a:latin typeface="Cambria Math"/>
                </a:endParaRPr>
              </a:p>
              <a:p>
                <a:pPr marL="0" indent="0">
                  <a:buNone/>
                </a:pPr>
                <a:r>
                  <a:rPr lang="en-GB" dirty="0">
                    <a:latin typeface="Cambria Math"/>
                  </a:rPr>
                  <a:t>Momentum update: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/>
                            </a:rPr>
                            <m:t>𝑣</m:t>
                          </m:r>
                        </m:e>
                        <m:sub>
                          <m:r>
                            <a:rPr lang="en-GB" b="0" i="1" smtClean="0">
                              <a:latin typeface="Cambria Math"/>
                            </a:rPr>
                            <m:t>𝑑𝑊</m:t>
                          </m:r>
                        </m:sub>
                      </m:sSub>
                      <m:r>
                        <a:rPr lang="en-GB" b="0" i="1" smtClean="0">
                          <a:latin typeface="Cambria Math"/>
                        </a:rPr>
                        <m:t>= </m:t>
                      </m:r>
                      <m:r>
                        <a:rPr lang="en-GB" b="0" i="1" smtClean="0">
                          <a:latin typeface="Cambria Math"/>
                          <a:ea typeface="Cambria Math"/>
                        </a:rPr>
                        <m:t>𝛽</m:t>
                      </m:r>
                      <m:r>
                        <a:rPr lang="en-GB" b="0" i="1" smtClean="0">
                          <a:latin typeface="Cambria Math"/>
                          <a:ea typeface="Cambria Math"/>
                        </a:rPr>
                        <m:t>⋅</m:t>
                      </m:r>
                      <m:sSub>
                        <m:sSubPr>
                          <m:ctrlPr>
                            <a:rPr lang="en-GB" b="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/>
                              <a:ea typeface="Cambria Math"/>
                            </a:rPr>
                            <m:t>𝑣</m:t>
                          </m:r>
                        </m:e>
                        <m:sub>
                          <m:r>
                            <a:rPr lang="en-GB" b="0" i="1" smtClean="0">
                              <a:latin typeface="Cambria Math"/>
                              <a:ea typeface="Cambria Math"/>
                            </a:rPr>
                            <m:t>𝑑𝑊</m:t>
                          </m:r>
                        </m:sub>
                      </m:sSub>
                      <m:r>
                        <a:rPr lang="en-GB" b="0" i="1" smtClean="0">
                          <a:latin typeface="Cambria Math"/>
                          <a:ea typeface="Cambria Math"/>
                        </a:rPr>
                        <m:t>+</m:t>
                      </m:r>
                      <m:d>
                        <m:dPr>
                          <m:ctrlPr>
                            <a:rPr lang="en-GB" b="0" i="1" smtClean="0"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/>
                              <a:ea typeface="Cambria Math"/>
                            </a:rPr>
                            <m:t>1−</m:t>
                          </m:r>
                          <m:r>
                            <a:rPr lang="en-GB" b="0" i="1" smtClean="0">
                              <a:latin typeface="Cambria Math"/>
                              <a:ea typeface="Cambria Math"/>
                            </a:rPr>
                            <m:t>𝛽</m:t>
                          </m:r>
                        </m:e>
                      </m:d>
                      <m:r>
                        <a:rPr lang="en-GB" b="0" i="1" smtClean="0">
                          <a:latin typeface="Cambria Math"/>
                          <a:ea typeface="Cambria Math"/>
                        </a:rPr>
                        <m:t>⋅</m:t>
                      </m:r>
                      <m:r>
                        <a:rPr lang="en-GB" b="0" i="1" smtClean="0">
                          <a:latin typeface="Cambria Math"/>
                          <a:ea typeface="Cambria Math"/>
                        </a:rPr>
                        <m:t>𝑑𝑊</m:t>
                      </m:r>
                    </m:oMath>
                  </m:oMathPara>
                </a14:m>
                <a:endParaRPr lang="en-GB" b="0" dirty="0">
                  <a:ea typeface="Cambria Math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/>
                        </a:rPr>
                        <m:t>𝑊</m:t>
                      </m:r>
                      <m:r>
                        <a:rPr lang="en-GB" i="1">
                          <a:latin typeface="Cambria Math"/>
                        </a:rPr>
                        <m:t>=</m:t>
                      </m:r>
                      <m:r>
                        <a:rPr lang="en-GB" b="0" i="1" smtClean="0">
                          <a:latin typeface="Cambria Math"/>
                        </a:rPr>
                        <m:t>𝑊</m:t>
                      </m:r>
                      <m:r>
                        <a:rPr lang="en-GB" b="0" i="1" smtClean="0">
                          <a:latin typeface="Cambria Math"/>
                        </a:rPr>
                        <m:t> −</m:t>
                      </m:r>
                      <m:r>
                        <a:rPr lang="en-GB" b="0" i="1" smtClean="0">
                          <a:latin typeface="Cambria Math"/>
                        </a:rPr>
                        <m:t>𝛼</m:t>
                      </m:r>
                      <m:r>
                        <a:rPr lang="en-GB" b="0" i="1" smtClean="0">
                          <a:latin typeface="Cambria Math"/>
                        </a:rPr>
                        <m:t>⋅</m:t>
                      </m:r>
                      <m:sSub>
                        <m:sSubPr>
                          <m:ctrlPr>
                            <a:rPr lang="en-GB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/>
                            </a:rPr>
                            <m:t>𝑣</m:t>
                          </m:r>
                        </m:e>
                        <m:sub>
                          <m:r>
                            <a:rPr lang="en-GB" b="0" i="1" smtClean="0">
                              <a:latin typeface="Cambria Math"/>
                            </a:rPr>
                            <m:t>𝑑𝑊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852" t="-17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/>
          <p:cNvCxnSpPr/>
          <p:nvPr/>
        </p:nvCxnSpPr>
        <p:spPr>
          <a:xfrm>
            <a:off x="4291584" y="2865120"/>
            <a:ext cx="0" cy="914400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228600" y="6075188"/>
                <a:ext cx="399192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i="1" smtClean="0">
                        <a:latin typeface="Cambria Math"/>
                        <a:ea typeface="Cambria Math"/>
                      </a:rPr>
                      <m:t>𝛽</m:t>
                    </m:r>
                    <m:r>
                      <a:rPr lang="en-GB" b="0" i="1" smtClean="0">
                        <a:latin typeface="Cambria Math"/>
                        <a:ea typeface="Cambria Math"/>
                      </a:rPr>
                      <m:t> </m:t>
                    </m:r>
                  </m:oMath>
                </a14:m>
                <a:r>
                  <a:rPr lang="en-GB" dirty="0"/>
                  <a:t>– hyper-parameter; common value 0.9</a:t>
                </a: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6075188"/>
                <a:ext cx="3991927" cy="369332"/>
              </a:xfrm>
              <a:prstGeom prst="rect">
                <a:avLst/>
              </a:prstGeom>
              <a:blipFill>
                <a:blip r:embed="rId3"/>
                <a:stretch>
                  <a:fillRect l="-459" t="-10000" r="-459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21611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dirty="0"/>
              <a:t>Gradient descent with momentum</a:t>
            </a:r>
          </a:p>
        </p:txBody>
      </p:sp>
      <p:pic>
        <p:nvPicPr>
          <p:cNvPr id="4" name="Content Placeholder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3093013"/>
            <a:ext cx="8229600" cy="2317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838200" y="1600200"/>
            <a:ext cx="8001000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900" dirty="0"/>
              <a:t>Take more straightforward part (damp oscillations) </a:t>
            </a:r>
          </a:p>
          <a:p>
            <a:r>
              <a:rPr lang="en-GB" sz="2900" dirty="0"/>
              <a:t> </a:t>
            </a:r>
          </a:p>
        </p:txBody>
      </p:sp>
      <p:sp>
        <p:nvSpPr>
          <p:cNvPr id="9" name="Rectangle 8"/>
          <p:cNvSpPr/>
          <p:nvPr/>
        </p:nvSpPr>
        <p:spPr>
          <a:xfrm>
            <a:off x="1866900" y="5407152"/>
            <a:ext cx="5943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Slower learning vertically, faster learning horizontally</a:t>
            </a:r>
          </a:p>
        </p:txBody>
      </p:sp>
    </p:spTree>
    <p:extLst>
      <p:ext uri="{BB962C8B-B14F-4D97-AF65-F5344CB8AC3E}">
        <p14:creationId xmlns:p14="http://schemas.microsoft.com/office/powerpoint/2010/main" val="3853987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dirty="0"/>
              <a:t>Gradient descent with momentum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754563"/>
          </a:xfrm>
        </p:spPr>
        <p:txBody>
          <a:bodyPr/>
          <a:lstStyle/>
          <a:p>
            <a:r>
              <a:rPr lang="en-GB" dirty="0"/>
              <a:t>Intuition</a:t>
            </a:r>
          </a:p>
          <a:p>
            <a:pPr lvl="1"/>
            <a:r>
              <a:rPr lang="en-GB" dirty="0"/>
              <a:t>Ball rolling down the loss function with friction</a:t>
            </a:r>
          </a:p>
          <a:p>
            <a:pPr lvl="1"/>
            <a:r>
              <a:rPr lang="en-GB" dirty="0"/>
              <a:t>Gradient: the force the ball is feeling (F = ma)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2286000" y="3244334"/>
                <a:ext cx="495300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/>
                            </a:rPr>
                            <m:t>𝑣</m:t>
                          </m:r>
                        </m:e>
                        <m:sub>
                          <m:r>
                            <a:rPr lang="en-GB" i="1">
                              <a:latin typeface="Cambria Math"/>
                            </a:rPr>
                            <m:t>𝑑𝑊</m:t>
                          </m:r>
                        </m:sub>
                      </m:sSub>
                      <m:r>
                        <a:rPr lang="en-GB" i="1">
                          <a:latin typeface="Cambria Math"/>
                        </a:rPr>
                        <m:t>= </m:t>
                      </m:r>
                      <m:r>
                        <a:rPr lang="en-GB" i="1" smtClean="0">
                          <a:solidFill>
                            <a:srgbClr val="C00000"/>
                          </a:solidFill>
                          <a:latin typeface="Cambria Math"/>
                          <a:ea typeface="Cambria Math"/>
                        </a:rPr>
                        <m:t>𝛽</m:t>
                      </m:r>
                      <m:r>
                        <a:rPr lang="en-GB" i="1">
                          <a:latin typeface="Cambria Math"/>
                          <a:ea typeface="Cambria Math"/>
                        </a:rPr>
                        <m:t>⋅</m:t>
                      </m:r>
                      <m:sSub>
                        <m:sSubPr>
                          <m:ctrlPr>
                            <a:rPr lang="en-GB" i="1" smtClean="0">
                              <a:solidFill>
                                <a:srgbClr val="FFC00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rgbClr val="FFC000"/>
                              </a:solidFill>
                              <a:latin typeface="Cambria Math"/>
                              <a:ea typeface="Cambria Math"/>
                            </a:rPr>
                            <m:t>𝑣</m:t>
                          </m:r>
                        </m:e>
                        <m:sub>
                          <m:r>
                            <a:rPr lang="en-GB" i="1">
                              <a:solidFill>
                                <a:srgbClr val="FFC000"/>
                              </a:solidFill>
                              <a:latin typeface="Cambria Math"/>
                              <a:ea typeface="Cambria Math"/>
                            </a:rPr>
                            <m:t>𝑑𝑊</m:t>
                          </m:r>
                        </m:sub>
                      </m:sSub>
                      <m:r>
                        <a:rPr lang="en-GB" i="1">
                          <a:latin typeface="Cambria Math"/>
                          <a:ea typeface="Cambria Math"/>
                        </a:rPr>
                        <m:t>+</m:t>
                      </m:r>
                      <m:d>
                        <m:dPr>
                          <m:ctrlPr>
                            <a:rPr lang="en-GB" i="1"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GB" i="1">
                              <a:latin typeface="Cambria Math"/>
                              <a:ea typeface="Cambria Math"/>
                            </a:rPr>
                            <m:t>1−</m:t>
                          </m:r>
                          <m:r>
                            <a:rPr lang="en-GB" i="1">
                              <a:latin typeface="Cambria Math"/>
                              <a:ea typeface="Cambria Math"/>
                            </a:rPr>
                            <m:t>𝛽</m:t>
                          </m:r>
                        </m:e>
                      </m:d>
                      <m:r>
                        <a:rPr lang="en-GB" i="1">
                          <a:latin typeface="Cambria Math"/>
                          <a:ea typeface="Cambria Math"/>
                        </a:rPr>
                        <m:t>⋅</m:t>
                      </m:r>
                      <m:r>
                        <a:rPr lang="en-GB" i="1" smtClean="0">
                          <a:solidFill>
                            <a:schemeClr val="accent1"/>
                          </a:solidFill>
                          <a:latin typeface="Cambria Math"/>
                          <a:ea typeface="Cambria Math"/>
                        </a:rPr>
                        <m:t>𝑑𝑊</m:t>
                      </m:r>
                    </m:oMath>
                  </m:oMathPara>
                </a14:m>
                <a:endParaRPr lang="en-GB" dirty="0">
                  <a:solidFill>
                    <a:schemeClr val="accent1"/>
                  </a:solidFill>
                  <a:ea typeface="Cambria Math"/>
                </a:endParaRPr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0" y="3244334"/>
                <a:ext cx="4953000" cy="369332"/>
              </a:xfrm>
              <a:prstGeom prst="rect">
                <a:avLst/>
              </a:prstGeom>
              <a:blipFill>
                <a:blip r:embed="rId2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228600" y="4629574"/>
                <a:ext cx="29718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i="1">
                        <a:latin typeface="Cambria Math"/>
                        <a:ea typeface="Cambria Math"/>
                      </a:rPr>
                      <m:t>𝛽</m:t>
                    </m:r>
                  </m:oMath>
                </a14:m>
                <a:r>
                  <a:rPr lang="en-GB" dirty="0"/>
                  <a:t> – friction</a:t>
                </a:r>
              </a:p>
              <a:p>
                <a:r>
                  <a:rPr lang="en-GB" dirty="0"/>
                  <a:t>Hyper-parameter</a:t>
                </a: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4629574"/>
                <a:ext cx="2971800" cy="646331"/>
              </a:xfrm>
              <a:prstGeom prst="rect">
                <a:avLst/>
              </a:prstGeom>
              <a:blipFill>
                <a:blip r:embed="rId3"/>
                <a:stretch>
                  <a:fillRect l="-1848"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/>
          <p:cNvCxnSpPr/>
          <p:nvPr/>
        </p:nvCxnSpPr>
        <p:spPr>
          <a:xfrm flipV="1">
            <a:off x="742950" y="3607570"/>
            <a:ext cx="3143250" cy="990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962400" y="4495800"/>
            <a:ext cx="908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velocity</a:t>
            </a:r>
          </a:p>
        </p:txBody>
      </p:sp>
      <p:cxnSp>
        <p:nvCxnSpPr>
          <p:cNvPr id="23" name="Straight Arrow Connector 22"/>
          <p:cNvCxnSpPr>
            <a:stCxn id="21" idx="0"/>
          </p:cNvCxnSpPr>
          <p:nvPr/>
        </p:nvCxnSpPr>
        <p:spPr>
          <a:xfrm flipV="1">
            <a:off x="4416691" y="3613666"/>
            <a:ext cx="0" cy="882134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6858000" y="4495800"/>
            <a:ext cx="1331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acceleration</a:t>
            </a:r>
          </a:p>
        </p:txBody>
      </p:sp>
      <p:cxnSp>
        <p:nvCxnSpPr>
          <p:cNvPr id="26" name="Straight Arrow Connector 25"/>
          <p:cNvCxnSpPr>
            <a:stCxn id="25" idx="0"/>
          </p:cNvCxnSpPr>
          <p:nvPr/>
        </p:nvCxnSpPr>
        <p:spPr>
          <a:xfrm flipH="1" flipV="1">
            <a:off x="6172200" y="3607570"/>
            <a:ext cx="1351784" cy="88823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Freeform 28"/>
          <p:cNvSpPr/>
          <p:nvPr/>
        </p:nvSpPr>
        <p:spPr>
          <a:xfrm>
            <a:off x="411480" y="5867400"/>
            <a:ext cx="3474720" cy="301752"/>
          </a:xfrm>
          <a:custGeom>
            <a:avLst/>
            <a:gdLst>
              <a:gd name="connsiteX0" fmla="*/ 0 w 3474720"/>
              <a:gd name="connsiteY0" fmla="*/ 73152 h 521672"/>
              <a:gd name="connsiteX1" fmla="*/ 1783080 w 3474720"/>
              <a:gd name="connsiteY1" fmla="*/ 521208 h 521672"/>
              <a:gd name="connsiteX2" fmla="*/ 3474720 w 3474720"/>
              <a:gd name="connsiteY2" fmla="*/ 0 h 521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74720" h="521672">
                <a:moveTo>
                  <a:pt x="0" y="73152"/>
                </a:moveTo>
                <a:cubicBezTo>
                  <a:pt x="601980" y="303276"/>
                  <a:pt x="1203960" y="533400"/>
                  <a:pt x="1783080" y="521208"/>
                </a:cubicBezTo>
                <a:cubicBezTo>
                  <a:pt x="2362200" y="509016"/>
                  <a:pt x="3188208" y="94488"/>
                  <a:pt x="3474720" y="0"/>
                </a:cubicBezTo>
              </a:path>
            </a:pathLst>
          </a:cu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Oval 29"/>
          <p:cNvSpPr/>
          <p:nvPr/>
        </p:nvSpPr>
        <p:spPr>
          <a:xfrm>
            <a:off x="862500" y="5687400"/>
            <a:ext cx="360000" cy="3600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TextBox 30"/>
          <p:cNvSpPr txBox="1"/>
          <p:nvPr/>
        </p:nvSpPr>
        <p:spPr>
          <a:xfrm>
            <a:off x="167640" y="6181344"/>
            <a:ext cx="3962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Shallow, consistent direction: build up the velocity across the dimension</a:t>
            </a:r>
          </a:p>
        </p:txBody>
      </p:sp>
      <p:sp>
        <p:nvSpPr>
          <p:cNvPr id="3077" name="Freeform 3076"/>
          <p:cNvSpPr/>
          <p:nvPr/>
        </p:nvSpPr>
        <p:spPr>
          <a:xfrm>
            <a:off x="5334000" y="5275905"/>
            <a:ext cx="1853184" cy="932703"/>
          </a:xfrm>
          <a:custGeom>
            <a:avLst/>
            <a:gdLst>
              <a:gd name="connsiteX0" fmla="*/ 0 w 1216152"/>
              <a:gd name="connsiteY0" fmla="*/ 18288 h 923559"/>
              <a:gd name="connsiteX1" fmla="*/ 566928 w 1216152"/>
              <a:gd name="connsiteY1" fmla="*/ 923544 h 923559"/>
              <a:gd name="connsiteX2" fmla="*/ 1216152 w 1216152"/>
              <a:gd name="connsiteY2" fmla="*/ 0 h 923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16152" h="923559">
                <a:moveTo>
                  <a:pt x="0" y="18288"/>
                </a:moveTo>
                <a:cubicBezTo>
                  <a:pt x="182118" y="472440"/>
                  <a:pt x="364236" y="926592"/>
                  <a:pt x="566928" y="923544"/>
                </a:cubicBezTo>
                <a:cubicBezTo>
                  <a:pt x="769620" y="920496"/>
                  <a:pt x="1139952" y="114300"/>
                  <a:pt x="1216152" y="0"/>
                </a:cubicBezTo>
              </a:path>
            </a:pathLst>
          </a:cu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Oval 37"/>
          <p:cNvSpPr/>
          <p:nvPr/>
        </p:nvSpPr>
        <p:spPr>
          <a:xfrm>
            <a:off x="5416128" y="5181600"/>
            <a:ext cx="360000" cy="3600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TextBox 39"/>
          <p:cNvSpPr txBox="1"/>
          <p:nvPr/>
        </p:nvSpPr>
        <p:spPr>
          <a:xfrm>
            <a:off x="4572000" y="6205728"/>
            <a:ext cx="42735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Steep direction: attenuate velocity (quickly changing sign); oscillate to the “middle”</a:t>
            </a:r>
          </a:p>
        </p:txBody>
      </p:sp>
    </p:spTree>
    <p:extLst>
      <p:ext uri="{BB962C8B-B14F-4D97-AF65-F5344CB8AC3E}">
        <p14:creationId xmlns:p14="http://schemas.microsoft.com/office/powerpoint/2010/main" val="1386701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GB" dirty="0"/>
              <a:t>Gradient descent with momentum</a:t>
            </a:r>
            <a:br>
              <a:rPr lang="en-GB" dirty="0"/>
            </a:br>
            <a:r>
              <a:rPr lang="en-GB" sz="3900" dirty="0"/>
              <a:t>Update rule - variant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endParaRPr lang="en-GB" b="0" i="1" dirty="0">
                  <a:latin typeface="Cambria Math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/>
                            </a:rPr>
                            <m:t>𝑣</m:t>
                          </m:r>
                        </m:e>
                        <m:sub>
                          <m:r>
                            <a:rPr lang="en-GB" i="1">
                              <a:latin typeface="Cambria Math"/>
                            </a:rPr>
                            <m:t>𝑑𝑊</m:t>
                          </m:r>
                        </m:sub>
                      </m:sSub>
                      <m:r>
                        <a:rPr lang="en-GB" i="1">
                          <a:latin typeface="Cambria Math"/>
                        </a:rPr>
                        <m:t>= </m:t>
                      </m:r>
                      <m:r>
                        <a:rPr lang="en-GB" i="1">
                          <a:latin typeface="Cambria Math"/>
                          <a:ea typeface="Cambria Math"/>
                        </a:rPr>
                        <m:t>𝛽</m:t>
                      </m:r>
                      <m:r>
                        <a:rPr lang="en-GB" i="1">
                          <a:latin typeface="Cambria Math"/>
                          <a:ea typeface="Cambria Math"/>
                        </a:rPr>
                        <m:t>⋅</m:t>
                      </m:r>
                      <m:sSub>
                        <m:sSubPr>
                          <m:ctrlPr>
                            <a:rPr lang="en-GB" i="1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/>
                              <a:ea typeface="Cambria Math"/>
                            </a:rPr>
                            <m:t>𝑣</m:t>
                          </m:r>
                        </m:e>
                        <m:sub>
                          <m:r>
                            <a:rPr lang="en-GB" i="1">
                              <a:latin typeface="Cambria Math"/>
                              <a:ea typeface="Cambria Math"/>
                            </a:rPr>
                            <m:t>𝑑𝑊</m:t>
                          </m:r>
                        </m:sub>
                      </m:sSub>
                      <m:r>
                        <a:rPr lang="en-GB" i="1">
                          <a:latin typeface="Cambria Math"/>
                          <a:ea typeface="Cambria Math"/>
                        </a:rPr>
                        <m:t>+</m:t>
                      </m:r>
                      <m:d>
                        <m:dPr>
                          <m:ctrlPr>
                            <a:rPr lang="en-GB" i="1"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GB" i="1">
                              <a:latin typeface="Cambria Math"/>
                              <a:ea typeface="Cambria Math"/>
                            </a:rPr>
                            <m:t>1−</m:t>
                          </m:r>
                          <m:r>
                            <a:rPr lang="en-GB" i="1">
                              <a:latin typeface="Cambria Math"/>
                              <a:ea typeface="Cambria Math"/>
                            </a:rPr>
                            <m:t>𝛽</m:t>
                          </m:r>
                        </m:e>
                      </m:d>
                      <m:r>
                        <a:rPr lang="en-GB" i="1">
                          <a:latin typeface="Cambria Math"/>
                          <a:ea typeface="Cambria Math"/>
                        </a:rPr>
                        <m:t>𝑑𝑊</m:t>
                      </m:r>
                    </m:oMath>
                  </m:oMathPara>
                </a14:m>
                <a:endParaRPr lang="en-GB" dirty="0">
                  <a:ea typeface="Cambria Math"/>
                </a:endParaRPr>
              </a:p>
              <a:p>
                <a:pPr marL="0" indent="0">
                  <a:buNone/>
                </a:pPr>
                <a:endParaRPr lang="en-GB" i="1" dirty="0">
                  <a:latin typeface="Cambria Math"/>
                </a:endParaRPr>
              </a:p>
              <a:p>
                <a:pPr marL="0" indent="0">
                  <a:buNone/>
                </a:pPr>
                <a:endParaRPr lang="en-GB" b="0" i="1" dirty="0">
                  <a:latin typeface="Cambria Math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/>
                            </a:rPr>
                            <m:t>𝑣</m:t>
                          </m:r>
                        </m:e>
                        <m:sub>
                          <m:r>
                            <a:rPr lang="en-GB" b="0" i="1" smtClean="0">
                              <a:latin typeface="Cambria Math"/>
                            </a:rPr>
                            <m:t>𝑑𝑊</m:t>
                          </m:r>
                        </m:sub>
                      </m:sSub>
                      <m:r>
                        <a:rPr lang="en-GB" b="0" i="1" smtClean="0">
                          <a:latin typeface="Cambria Math"/>
                        </a:rPr>
                        <m:t>= </m:t>
                      </m:r>
                      <m:r>
                        <a:rPr lang="en-GB" b="0" i="1" smtClean="0">
                          <a:latin typeface="Cambria Math"/>
                          <a:ea typeface="Cambria Math"/>
                        </a:rPr>
                        <m:t>𝛽</m:t>
                      </m:r>
                      <m:r>
                        <a:rPr lang="en-GB" b="0" i="1" smtClean="0">
                          <a:latin typeface="Cambria Math"/>
                          <a:ea typeface="Cambria Math"/>
                        </a:rPr>
                        <m:t>⋅</m:t>
                      </m:r>
                      <m:sSub>
                        <m:sSubPr>
                          <m:ctrlPr>
                            <a:rPr lang="en-GB" b="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/>
                              <a:ea typeface="Cambria Math"/>
                            </a:rPr>
                            <m:t>𝑣</m:t>
                          </m:r>
                        </m:e>
                        <m:sub>
                          <m:r>
                            <a:rPr lang="en-GB" b="0" i="1" smtClean="0">
                              <a:latin typeface="Cambria Math"/>
                              <a:ea typeface="Cambria Math"/>
                            </a:rPr>
                            <m:t>𝑑𝑊</m:t>
                          </m:r>
                        </m:sub>
                      </m:sSub>
                      <m:r>
                        <a:rPr lang="en-GB" b="0" i="1" smtClean="0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en-GB" b="0" i="1" smtClean="0">
                          <a:latin typeface="Cambria Math"/>
                          <a:ea typeface="Cambria Math"/>
                        </a:rPr>
                        <m:t>𝑑𝑊</m:t>
                      </m:r>
                    </m:oMath>
                  </m:oMathPara>
                </a14:m>
                <a:endParaRPr lang="en-GB" b="0" dirty="0">
                  <a:ea typeface="Cambria Math"/>
                </a:endParaRPr>
              </a:p>
              <a:p>
                <a:pPr marL="0" indent="0">
                  <a:buNone/>
                </a:pPr>
                <a:endParaRPr lang="en-GB" b="0" i="1" dirty="0">
                  <a:latin typeface="Cambria Math"/>
                </a:endParaRPr>
              </a:p>
              <a:p>
                <a:pPr marL="0" indent="0">
                  <a:buNone/>
                </a:pPr>
                <a:endParaRPr lang="en-GB" b="0" i="1" dirty="0">
                  <a:latin typeface="Cambria Math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/>
                        </a:rPr>
                        <m:t>𝑊</m:t>
                      </m:r>
                      <m:r>
                        <a:rPr lang="en-GB" i="1">
                          <a:latin typeface="Cambria Math"/>
                        </a:rPr>
                        <m:t>=</m:t>
                      </m:r>
                      <m:r>
                        <a:rPr lang="en-GB" b="0" i="1" smtClean="0">
                          <a:latin typeface="Cambria Math"/>
                        </a:rPr>
                        <m:t>𝑊</m:t>
                      </m:r>
                      <m:r>
                        <a:rPr lang="en-GB" b="0" i="1" smtClean="0">
                          <a:latin typeface="Cambria Math"/>
                        </a:rPr>
                        <m:t> −</m:t>
                      </m:r>
                      <m:r>
                        <a:rPr lang="en-GB" b="0" i="1" smtClean="0">
                          <a:latin typeface="Cambria Math"/>
                        </a:rPr>
                        <m:t>𝛼</m:t>
                      </m:r>
                      <m:r>
                        <a:rPr lang="en-GB" b="0" i="1" smtClean="0">
                          <a:latin typeface="Cambria Math"/>
                        </a:rPr>
                        <m:t>⋅</m:t>
                      </m:r>
                      <m:sSub>
                        <m:sSubPr>
                          <m:ctrlPr>
                            <a:rPr lang="en-GB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/>
                            </a:rPr>
                            <m:t>𝑣</m:t>
                          </m:r>
                        </m:e>
                        <m:sub>
                          <m:r>
                            <a:rPr lang="en-GB" b="0" i="1" smtClean="0">
                              <a:latin typeface="Cambria Math"/>
                            </a:rPr>
                            <m:t>𝑑𝑊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/>
          <p:cNvCxnSpPr/>
          <p:nvPr/>
        </p:nvCxnSpPr>
        <p:spPr>
          <a:xfrm>
            <a:off x="4291584" y="2865120"/>
            <a:ext cx="0" cy="914400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228600" y="6075188"/>
                <a:ext cx="399192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i="1" smtClean="0">
                        <a:latin typeface="Cambria Math"/>
                        <a:ea typeface="Cambria Math"/>
                      </a:rPr>
                      <m:t>𝛽</m:t>
                    </m:r>
                    <m:r>
                      <a:rPr lang="en-GB" b="0" i="1" smtClean="0">
                        <a:latin typeface="Cambria Math"/>
                        <a:ea typeface="Cambria Math"/>
                      </a:rPr>
                      <m:t> </m:t>
                    </m:r>
                  </m:oMath>
                </a14:m>
                <a:r>
                  <a:rPr lang="en-GB" dirty="0"/>
                  <a:t>– hyper-parameter; common value 0.9</a:t>
                </a: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6075188"/>
                <a:ext cx="3991927" cy="369332"/>
              </a:xfrm>
              <a:prstGeom prst="rect">
                <a:avLst/>
              </a:prstGeom>
              <a:blipFill>
                <a:blip r:embed="rId3"/>
                <a:stretch>
                  <a:fillRect l="-459" t="-10000" r="-459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Connector 5"/>
          <p:cNvCxnSpPr/>
          <p:nvPr/>
        </p:nvCxnSpPr>
        <p:spPr>
          <a:xfrm flipV="1">
            <a:off x="5181600" y="2057400"/>
            <a:ext cx="1219200" cy="76200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9180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dirty="0" err="1"/>
              <a:t>Nesterov</a:t>
            </a:r>
            <a:r>
              <a:rPr lang="en-GB" dirty="0"/>
              <a:t> momentum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04800" y="6324600"/>
            <a:ext cx="286168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hlinkClick r:id="rId2"/>
              </a:rPr>
              <a:t>https://dominikschmidt.xyz/nesterov-momentum/</a:t>
            </a:r>
            <a:r>
              <a:rPr lang="en-GB" sz="1000" dirty="0"/>
              <a:t> 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025" y="2136775"/>
            <a:ext cx="7981950" cy="2584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304800" y="5990510"/>
            <a:ext cx="35157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/>
              <a:t>Image source: </a:t>
            </a:r>
            <a:r>
              <a:rPr lang="en-GB" sz="1000" dirty="0">
                <a:hlinkClick r:id="rId4"/>
              </a:rPr>
              <a:t>https://cs231n.github.io/neural-networks-3/#sgd</a:t>
            </a:r>
            <a:r>
              <a:rPr lang="en-GB" sz="1000" dirty="0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1061443" y="1447800"/>
                <a:ext cx="235865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/>
                            </a:rPr>
                            <m:t>𝑣</m:t>
                          </m:r>
                        </m:e>
                        <m:sub>
                          <m:r>
                            <a:rPr lang="en-GB" i="1">
                              <a:latin typeface="Cambria Math"/>
                            </a:rPr>
                            <m:t>𝑑𝑊</m:t>
                          </m:r>
                        </m:sub>
                      </m:sSub>
                      <m:r>
                        <a:rPr lang="en-GB" i="1">
                          <a:latin typeface="Cambria Math"/>
                        </a:rPr>
                        <m:t>= </m:t>
                      </m:r>
                      <m:r>
                        <a:rPr lang="en-GB" i="1">
                          <a:latin typeface="Cambria Math"/>
                          <a:ea typeface="Cambria Math"/>
                        </a:rPr>
                        <m:t>𝛽</m:t>
                      </m:r>
                      <m:r>
                        <a:rPr lang="en-GB" i="1">
                          <a:latin typeface="Cambria Math"/>
                          <a:ea typeface="Cambria Math"/>
                        </a:rPr>
                        <m:t>⋅</m:t>
                      </m:r>
                      <m:sSub>
                        <m:sSubPr>
                          <m:ctrlPr>
                            <a:rPr lang="en-GB" i="1" smtClean="0">
                              <a:solidFill>
                                <a:srgbClr val="00B05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rgbClr val="00B050"/>
                              </a:solidFill>
                              <a:latin typeface="Cambria Math"/>
                              <a:ea typeface="Cambria Math"/>
                            </a:rPr>
                            <m:t>𝑣</m:t>
                          </m:r>
                        </m:e>
                        <m:sub>
                          <m:r>
                            <a:rPr lang="en-GB" i="1">
                              <a:solidFill>
                                <a:srgbClr val="00B050"/>
                              </a:solidFill>
                              <a:latin typeface="Cambria Math"/>
                              <a:ea typeface="Cambria Math"/>
                            </a:rPr>
                            <m:t>𝑑𝑊</m:t>
                          </m:r>
                        </m:sub>
                      </m:sSub>
                      <m:r>
                        <a:rPr lang="en-GB" i="1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en-GB" i="1" smtClean="0">
                          <a:solidFill>
                            <a:srgbClr val="FF0000"/>
                          </a:solidFill>
                          <a:latin typeface="Cambria Math"/>
                          <a:ea typeface="Cambria Math"/>
                        </a:rPr>
                        <m:t>𝑑𝑊</m:t>
                      </m:r>
                    </m:oMath>
                  </m:oMathPara>
                </a14:m>
                <a:endParaRPr lang="en-GB" dirty="0">
                  <a:solidFill>
                    <a:srgbClr val="FF0000"/>
                  </a:solidFill>
                  <a:ea typeface="Cambria Math"/>
                </a:endParaRPr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1443" y="1447800"/>
                <a:ext cx="2358659" cy="369332"/>
              </a:xfrm>
              <a:prstGeom prst="rect">
                <a:avLst/>
              </a:prstGeom>
              <a:blipFill>
                <a:blip r:embed="rId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419" y="4899368"/>
            <a:ext cx="2571750" cy="1057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4721225"/>
            <a:ext cx="3562350" cy="1019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59967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dirty="0" err="1"/>
              <a:t>AdaGrad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endParaRPr lang="en-GB" b="0" i="1" dirty="0">
                  <a:latin typeface="Cambria Math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/>
                        </a:rPr>
                        <m:t>𝑐𝑎𝑐h𝑒</m:t>
                      </m:r>
                      <m:r>
                        <a:rPr lang="en-GB" b="0" i="1" smtClean="0">
                          <a:latin typeface="Cambria Math"/>
                        </a:rPr>
                        <m:t>+=</m:t>
                      </m:r>
                      <m:r>
                        <a:rPr lang="en-GB" b="0" i="1" smtClean="0">
                          <a:latin typeface="Cambria Math"/>
                        </a:rPr>
                        <m:t>𝑑</m:t>
                      </m:r>
                      <m:sSup>
                        <m:sSupPr>
                          <m:ctrlPr>
                            <a:rPr lang="en-GB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GB" b="0" i="1" smtClean="0">
                              <a:latin typeface="Cambria Math"/>
                            </a:rPr>
                            <m:t>𝑊</m:t>
                          </m:r>
                        </m:e>
                        <m:sup>
                          <m:r>
                            <a:rPr lang="en-GB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GB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/>
                        </a:rPr>
                        <m:t>𝑊</m:t>
                      </m:r>
                      <m:r>
                        <a:rPr lang="en-GB" b="0" i="1" smtClean="0">
                          <a:latin typeface="Cambria Math"/>
                        </a:rPr>
                        <m:t>=</m:t>
                      </m:r>
                      <m:r>
                        <a:rPr lang="en-GB" b="0" i="1" smtClean="0">
                          <a:latin typeface="Cambria Math"/>
                        </a:rPr>
                        <m:t>𝑊</m:t>
                      </m:r>
                      <m:r>
                        <a:rPr lang="en-GB" b="0" i="1" smtClean="0">
                          <a:latin typeface="Cambria Math"/>
                        </a:rPr>
                        <m:t>−</m:t>
                      </m:r>
                      <m:r>
                        <a:rPr lang="en-GB" b="0" i="1" smtClean="0">
                          <a:latin typeface="Cambria Math"/>
                        </a:rPr>
                        <m:t>𝛼</m:t>
                      </m:r>
                      <m:r>
                        <a:rPr lang="en-GB" b="0" i="1" smtClean="0">
                          <a:latin typeface="Cambria Math"/>
                        </a:rPr>
                        <m:t>⋅</m:t>
                      </m:r>
                      <m:r>
                        <a:rPr lang="en-GB" b="0" i="1" smtClean="0">
                          <a:latin typeface="Cambria Math"/>
                        </a:rPr>
                        <m:t>𝑑𝑊</m:t>
                      </m:r>
                      <m:r>
                        <a:rPr lang="en-GB" b="0" i="1" smtClean="0">
                          <a:latin typeface="Cambria Math"/>
                        </a:rPr>
                        <m:t>/(</m:t>
                      </m:r>
                      <m:rad>
                        <m:radPr>
                          <m:degHide m:val="on"/>
                          <m:ctrlPr>
                            <a:rPr lang="en-GB" b="0" i="1" smtClean="0">
                              <a:latin typeface="Cambria Math"/>
                            </a:rPr>
                          </m:ctrlPr>
                        </m:radPr>
                        <m:deg/>
                        <m:e>
                          <m:r>
                            <a:rPr lang="en-GB" b="0" i="1" smtClean="0">
                              <a:latin typeface="Cambria Math"/>
                            </a:rPr>
                            <m:t>𝑐𝑎𝑐h𝑒</m:t>
                          </m:r>
                        </m:e>
                      </m:rad>
                      <m:r>
                        <a:rPr lang="en-GB" b="0" i="1" smtClean="0">
                          <a:latin typeface="Cambria Math"/>
                        </a:rPr>
                        <m:t>+1</m:t>
                      </m:r>
                      <m:sSup>
                        <m:sSupPr>
                          <m:ctrlPr>
                            <a:rPr lang="en-GB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GB" b="0" i="1" smtClean="0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GB" b="0" i="1" smtClean="0">
                              <a:latin typeface="Cambria Math"/>
                            </a:rPr>
                            <m:t>−7</m:t>
                          </m:r>
                        </m:sup>
                      </m:sSup>
                      <m:r>
                        <a:rPr lang="en-GB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GB" b="0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cache – same size as W</a:t>
                </a:r>
              </a:p>
              <a:p>
                <a:pPr marL="0" indent="0">
                  <a:buNone/>
                </a:pPr>
                <a:r>
                  <a:rPr lang="en-GB" dirty="0"/>
                  <a:t>Element wise scaling of the gradient based on the “historical” sum of squares in each dimension</a:t>
                </a:r>
              </a:p>
              <a:p>
                <a:pPr marL="0" indent="0">
                  <a:buNone/>
                </a:pPr>
                <a:r>
                  <a:rPr lang="en-GB" dirty="0"/>
                  <a:t>Per parameter adaptive learning rate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35558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dirty="0" err="1"/>
              <a:t>AdaGrad</a:t>
            </a:r>
            <a:endParaRPr lang="en-GB" dirty="0"/>
          </a:p>
        </p:txBody>
      </p:sp>
      <p:grpSp>
        <p:nvGrpSpPr>
          <p:cNvPr id="6" name="Group 5"/>
          <p:cNvGrpSpPr/>
          <p:nvPr/>
        </p:nvGrpSpPr>
        <p:grpSpPr>
          <a:xfrm>
            <a:off x="228600" y="2654300"/>
            <a:ext cx="8750300" cy="2463800"/>
            <a:chOff x="293878" y="2971800"/>
            <a:chExt cx="8750300" cy="2463800"/>
          </a:xfrm>
        </p:grpSpPr>
        <p:pic>
          <p:nvPicPr>
            <p:cNvPr id="7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3878" y="2971800"/>
              <a:ext cx="8750300" cy="2463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8" name="Straight Arrow Connector 7"/>
            <p:cNvCxnSpPr/>
            <p:nvPr/>
          </p:nvCxnSpPr>
          <p:spPr>
            <a:xfrm>
              <a:off x="2819400" y="4800600"/>
              <a:ext cx="228600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 flipV="1">
              <a:off x="2743200" y="3733800"/>
              <a:ext cx="0" cy="106680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762000" y="5105400"/>
            <a:ext cx="7848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Equalizing effect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GB" sz="2400" dirty="0"/>
              <a:t>Larger learning rate on “shallow” directions than on steeper directions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2209800" y="1819656"/>
                <a:ext cx="4572000" cy="684483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latin typeface="Cambria Math"/>
                        </a:rPr>
                        <m:t>𝑐𝑎𝑐h𝑒</m:t>
                      </m:r>
                      <m:r>
                        <a:rPr lang="en-GB" i="1">
                          <a:latin typeface="Cambria Math"/>
                        </a:rPr>
                        <m:t>+=</m:t>
                      </m:r>
                      <m:r>
                        <a:rPr lang="en-GB" i="1">
                          <a:latin typeface="Cambria Math"/>
                        </a:rPr>
                        <m:t>𝑑</m:t>
                      </m:r>
                      <m:sSup>
                        <m:sSupPr>
                          <m:ctrlPr>
                            <a:rPr lang="en-GB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GB" i="1">
                              <a:latin typeface="Cambria Math"/>
                            </a:rPr>
                            <m:t>𝑊</m:t>
                          </m:r>
                        </m:e>
                        <m:sup>
                          <m:r>
                            <a:rPr lang="en-GB" i="1">
                              <a:latin typeface="Cambria Math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GB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latin typeface="Cambria Math"/>
                        </a:rPr>
                        <m:t>𝑊</m:t>
                      </m:r>
                      <m:r>
                        <a:rPr lang="en-GB" i="1">
                          <a:latin typeface="Cambria Math"/>
                        </a:rPr>
                        <m:t>=</m:t>
                      </m:r>
                      <m:r>
                        <a:rPr lang="en-GB" i="1">
                          <a:latin typeface="Cambria Math"/>
                        </a:rPr>
                        <m:t>𝑊</m:t>
                      </m:r>
                      <m:r>
                        <a:rPr lang="en-GB" i="1">
                          <a:latin typeface="Cambria Math"/>
                        </a:rPr>
                        <m:t>−</m:t>
                      </m:r>
                      <m:r>
                        <a:rPr lang="en-GB" i="1">
                          <a:latin typeface="Cambria Math"/>
                        </a:rPr>
                        <m:t>𝛼</m:t>
                      </m:r>
                      <m:r>
                        <a:rPr lang="en-GB" i="1">
                          <a:latin typeface="Cambria Math"/>
                        </a:rPr>
                        <m:t>⋅</m:t>
                      </m:r>
                      <m:r>
                        <a:rPr lang="en-GB" i="1">
                          <a:latin typeface="Cambria Math"/>
                        </a:rPr>
                        <m:t>𝑑𝑊</m:t>
                      </m:r>
                      <m:r>
                        <a:rPr lang="en-GB" i="1">
                          <a:latin typeface="Cambria Math"/>
                        </a:rPr>
                        <m:t>/(</m:t>
                      </m:r>
                      <m:rad>
                        <m:radPr>
                          <m:degHide m:val="on"/>
                          <m:ctrlPr>
                            <a:rPr lang="en-GB" i="1">
                              <a:latin typeface="Cambria Math"/>
                            </a:rPr>
                          </m:ctrlPr>
                        </m:radPr>
                        <m:deg/>
                        <m:e>
                          <m:r>
                            <a:rPr lang="en-GB" i="1">
                              <a:latin typeface="Cambria Math"/>
                            </a:rPr>
                            <m:t>𝑐𝑎𝑐h𝑒</m:t>
                          </m:r>
                        </m:e>
                      </m:rad>
                      <m:r>
                        <a:rPr lang="en-GB" i="1">
                          <a:latin typeface="Cambria Math"/>
                        </a:rPr>
                        <m:t>+1</m:t>
                      </m:r>
                      <m:sSup>
                        <m:sSupPr>
                          <m:ctrlPr>
                            <a:rPr lang="en-GB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GB" i="1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GB" i="1">
                              <a:latin typeface="Cambria Math"/>
                            </a:rPr>
                            <m:t>−7</m:t>
                          </m:r>
                        </m:sup>
                      </m:sSup>
                      <m:r>
                        <a:rPr lang="en-GB" i="1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9800" y="1819656"/>
                <a:ext cx="4572000" cy="684483"/>
              </a:xfrm>
              <a:prstGeom prst="rect">
                <a:avLst/>
              </a:prstGeom>
              <a:blipFill>
                <a:blip r:embed="rId3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84426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dirty="0" err="1"/>
              <a:t>RMSProp</a:t>
            </a:r>
            <a:endParaRPr lang="en-GB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" y="6078237"/>
            <a:ext cx="8991600" cy="62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2324100" y="4267200"/>
                <a:ext cx="4572000" cy="684483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mtClean="0">
                          <a:latin typeface="Cambria Math"/>
                        </a:rPr>
                        <m:t>𝑐𝑎𝑐h𝑒</m:t>
                      </m:r>
                      <m:r>
                        <a:rPr lang="en-GB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GB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/>
                            </a:rPr>
                            <m:t>𝛽</m:t>
                          </m:r>
                        </m:e>
                        <m:sub>
                          <m:r>
                            <a:rPr lang="en-GB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GB" b="0" i="1" smtClean="0">
                          <a:latin typeface="Cambria Math"/>
                        </a:rPr>
                        <m:t>⋅</m:t>
                      </m:r>
                      <m:r>
                        <a:rPr lang="en-GB" b="0" i="1" smtClean="0">
                          <a:latin typeface="Cambria Math"/>
                        </a:rPr>
                        <m:t>𝑐𝑎𝑐h𝑒</m:t>
                      </m:r>
                      <m:r>
                        <a:rPr lang="en-GB" b="0" i="1" smtClean="0">
                          <a:latin typeface="Cambria Math"/>
                        </a:rPr>
                        <m:t>+</m:t>
                      </m:r>
                      <m:d>
                        <m:dPr>
                          <m:ctrlPr>
                            <a:rPr lang="en-GB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/>
                            </a:rPr>
                            <m:t>1 −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GB" b="0" i="1" smtClean="0">
                          <a:latin typeface="Cambria Math"/>
                        </a:rPr>
                        <m:t>⋅</m:t>
                      </m:r>
                      <m:r>
                        <a:rPr lang="en-GB" i="1">
                          <a:latin typeface="Cambria Math"/>
                        </a:rPr>
                        <m:t>𝑑</m:t>
                      </m:r>
                      <m:sSup>
                        <m:sSupPr>
                          <m:ctrlPr>
                            <a:rPr lang="en-GB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GB" i="1">
                              <a:latin typeface="Cambria Math"/>
                            </a:rPr>
                            <m:t>𝑊</m:t>
                          </m:r>
                        </m:e>
                        <m:sup>
                          <m:r>
                            <a:rPr lang="en-GB" i="1">
                              <a:latin typeface="Cambria Math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GB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latin typeface="Cambria Math"/>
                        </a:rPr>
                        <m:t>𝑊</m:t>
                      </m:r>
                      <m:r>
                        <a:rPr lang="en-GB" i="1">
                          <a:latin typeface="Cambria Math"/>
                        </a:rPr>
                        <m:t>=</m:t>
                      </m:r>
                      <m:r>
                        <a:rPr lang="en-GB" i="1">
                          <a:latin typeface="Cambria Math"/>
                        </a:rPr>
                        <m:t>𝑊</m:t>
                      </m:r>
                      <m:r>
                        <a:rPr lang="en-GB" i="1">
                          <a:latin typeface="Cambria Math"/>
                        </a:rPr>
                        <m:t>−</m:t>
                      </m:r>
                      <m:r>
                        <a:rPr lang="en-GB" i="1">
                          <a:latin typeface="Cambria Math"/>
                        </a:rPr>
                        <m:t>𝛼</m:t>
                      </m:r>
                      <m:r>
                        <a:rPr lang="en-GB" i="1">
                          <a:latin typeface="Cambria Math"/>
                        </a:rPr>
                        <m:t>⋅</m:t>
                      </m:r>
                      <m:r>
                        <a:rPr lang="en-GB" i="1">
                          <a:latin typeface="Cambria Math"/>
                        </a:rPr>
                        <m:t>𝑑𝑊</m:t>
                      </m:r>
                      <m:r>
                        <a:rPr lang="en-GB" i="1">
                          <a:latin typeface="Cambria Math"/>
                        </a:rPr>
                        <m:t>/(</m:t>
                      </m:r>
                      <m:rad>
                        <m:radPr>
                          <m:degHide m:val="on"/>
                          <m:ctrlPr>
                            <a:rPr lang="en-GB" i="1">
                              <a:latin typeface="Cambria Math"/>
                            </a:rPr>
                          </m:ctrlPr>
                        </m:radPr>
                        <m:deg/>
                        <m:e>
                          <m:r>
                            <a:rPr lang="en-GB" i="1">
                              <a:latin typeface="Cambria Math"/>
                            </a:rPr>
                            <m:t>𝑐𝑎𝑐h𝑒</m:t>
                          </m:r>
                        </m:e>
                      </m:rad>
                      <m:r>
                        <a:rPr lang="en-GB" i="1">
                          <a:latin typeface="Cambria Math"/>
                        </a:rPr>
                        <m:t>+1</m:t>
                      </m:r>
                      <m:sSup>
                        <m:sSupPr>
                          <m:ctrlPr>
                            <a:rPr lang="en-GB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GB" i="1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GB" i="1">
                              <a:latin typeface="Cambria Math"/>
                            </a:rPr>
                            <m:t>−7</m:t>
                          </m:r>
                        </m:sup>
                      </m:sSup>
                      <m:r>
                        <a:rPr lang="en-GB" i="1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4100" y="4267200"/>
                <a:ext cx="4572000" cy="684483"/>
              </a:xfrm>
              <a:prstGeom prst="rect">
                <a:avLst/>
              </a:prstGeom>
              <a:blipFill>
                <a:blip r:embed="rId3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2324100" y="1774801"/>
                <a:ext cx="4572000" cy="684483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latin typeface="Cambria Math"/>
                        </a:rPr>
                        <m:t>𝑐𝑎𝑐h𝑒</m:t>
                      </m:r>
                      <m:r>
                        <a:rPr lang="en-GB" i="1">
                          <a:latin typeface="Cambria Math"/>
                        </a:rPr>
                        <m:t>+=</m:t>
                      </m:r>
                      <m:r>
                        <a:rPr lang="en-GB" i="1">
                          <a:latin typeface="Cambria Math"/>
                        </a:rPr>
                        <m:t>𝑑</m:t>
                      </m:r>
                      <m:sSup>
                        <m:sSupPr>
                          <m:ctrlPr>
                            <a:rPr lang="en-GB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GB" i="1">
                              <a:latin typeface="Cambria Math"/>
                            </a:rPr>
                            <m:t>𝑊</m:t>
                          </m:r>
                        </m:e>
                        <m:sup>
                          <m:r>
                            <a:rPr lang="en-GB" i="1">
                              <a:latin typeface="Cambria Math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GB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latin typeface="Cambria Math"/>
                        </a:rPr>
                        <m:t>𝑊</m:t>
                      </m:r>
                      <m:r>
                        <a:rPr lang="en-GB" i="1">
                          <a:latin typeface="Cambria Math"/>
                        </a:rPr>
                        <m:t>=</m:t>
                      </m:r>
                      <m:r>
                        <a:rPr lang="en-GB" i="1">
                          <a:latin typeface="Cambria Math"/>
                        </a:rPr>
                        <m:t>𝑊</m:t>
                      </m:r>
                      <m:r>
                        <a:rPr lang="en-GB" i="1">
                          <a:latin typeface="Cambria Math"/>
                        </a:rPr>
                        <m:t>−</m:t>
                      </m:r>
                      <m:r>
                        <a:rPr lang="en-GB" i="1">
                          <a:latin typeface="Cambria Math"/>
                        </a:rPr>
                        <m:t>𝛼</m:t>
                      </m:r>
                      <m:r>
                        <a:rPr lang="en-GB" i="1">
                          <a:latin typeface="Cambria Math"/>
                        </a:rPr>
                        <m:t>⋅</m:t>
                      </m:r>
                      <m:r>
                        <a:rPr lang="en-GB" i="1">
                          <a:latin typeface="Cambria Math"/>
                        </a:rPr>
                        <m:t>𝑑𝑊</m:t>
                      </m:r>
                      <m:r>
                        <a:rPr lang="en-GB" i="1">
                          <a:latin typeface="Cambria Math"/>
                        </a:rPr>
                        <m:t>/(</m:t>
                      </m:r>
                      <m:rad>
                        <m:radPr>
                          <m:degHide m:val="on"/>
                          <m:ctrlPr>
                            <a:rPr lang="en-GB" i="1">
                              <a:latin typeface="Cambria Math"/>
                            </a:rPr>
                          </m:ctrlPr>
                        </m:radPr>
                        <m:deg/>
                        <m:e>
                          <m:r>
                            <a:rPr lang="en-GB" i="1">
                              <a:latin typeface="Cambria Math"/>
                            </a:rPr>
                            <m:t>𝑐𝑎𝑐h𝑒</m:t>
                          </m:r>
                        </m:e>
                      </m:rad>
                      <m:r>
                        <a:rPr lang="en-GB" i="1">
                          <a:latin typeface="Cambria Math"/>
                        </a:rPr>
                        <m:t>+1</m:t>
                      </m:r>
                      <m:sSup>
                        <m:sSupPr>
                          <m:ctrlPr>
                            <a:rPr lang="en-GB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GB" i="1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GB" i="1">
                              <a:latin typeface="Cambria Math"/>
                            </a:rPr>
                            <m:t>−7</m:t>
                          </m:r>
                        </m:sup>
                      </m:sSup>
                      <m:r>
                        <a:rPr lang="en-GB" i="1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4100" y="1774801"/>
                <a:ext cx="4572000" cy="684483"/>
              </a:xfrm>
              <a:prstGeom prst="rect">
                <a:avLst/>
              </a:prstGeom>
              <a:blipFill>
                <a:blip r:embed="rId4"/>
                <a:stretch>
                  <a:fillRect b="-80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/>
          <p:cNvCxnSpPr/>
          <p:nvPr/>
        </p:nvCxnSpPr>
        <p:spPr>
          <a:xfrm>
            <a:off x="4610100" y="2802636"/>
            <a:ext cx="0" cy="114300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04800" y="5562600"/>
            <a:ext cx="54463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Introduced by Geoffrey Hinton on a lecture on </a:t>
            </a:r>
            <a:r>
              <a:rPr lang="en-GB" dirty="0" err="1"/>
              <a:t>Coursera</a:t>
            </a:r>
            <a:r>
              <a:rPr lang="en-GB" dirty="0"/>
              <a:t>: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90600" y="1932376"/>
            <a:ext cx="966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Adagrad</a:t>
            </a:r>
            <a:endParaRPr lang="en-GB" dirty="0"/>
          </a:p>
        </p:txBody>
      </p:sp>
      <p:sp>
        <p:nvSpPr>
          <p:cNvPr id="11" name="TextBox 10"/>
          <p:cNvSpPr txBox="1"/>
          <p:nvPr/>
        </p:nvSpPr>
        <p:spPr>
          <a:xfrm>
            <a:off x="990600" y="4424775"/>
            <a:ext cx="10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RMSProp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88016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Bias and Variance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1" indent="-342900">
              <a:buFont typeface="Arial" pitchFamily="34" charset="0"/>
              <a:buChar char="•"/>
            </a:pPr>
            <a:r>
              <a:rPr lang="en-GB" i="1" dirty="0"/>
              <a:t>Bias</a:t>
            </a:r>
            <a:r>
              <a:rPr lang="en-GB" dirty="0"/>
              <a:t>: difference the average prediction of our model and the correct value which we are trying to predict</a:t>
            </a:r>
          </a:p>
          <a:p>
            <a:pPr marL="342900" lvl="1" indent="-342900">
              <a:buFont typeface="Arial" pitchFamily="34" charset="0"/>
              <a:buChar char="•"/>
            </a:pPr>
            <a:r>
              <a:rPr lang="en-GB" i="1" dirty="0"/>
              <a:t>Variance</a:t>
            </a:r>
            <a:r>
              <a:rPr lang="en-GB" dirty="0"/>
              <a:t>: the variability of model prediction/ the spread of the predictions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73196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057400" y="3200400"/>
            <a:ext cx="5029200" cy="137160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7400" y="2743200"/>
            <a:ext cx="5029200" cy="4572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dirty="0"/>
              <a:t>Adam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33400" y="1607328"/>
                <a:ext cx="8229600" cy="4525963"/>
              </a:xfrm>
            </p:spPr>
            <p:txBody>
              <a:bodyPr/>
              <a:lstStyle/>
              <a:p>
                <a:r>
                  <a:rPr lang="en-GB" dirty="0"/>
                  <a:t>Combine </a:t>
                </a:r>
                <a:r>
                  <a:rPr lang="en-GB" dirty="0" err="1"/>
                  <a:t>RMSProp</a:t>
                </a:r>
                <a:r>
                  <a:rPr lang="en-GB" dirty="0"/>
                  <a:t> with momentum</a:t>
                </a:r>
              </a:p>
              <a:p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/>
                        </a:rPr>
                        <m:t>𝑚</m:t>
                      </m:r>
                      <m:r>
                        <a:rPr lang="en-GB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GB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/>
                            </a:rPr>
                            <m:t>𝛽</m:t>
                          </m:r>
                        </m:e>
                        <m:sub>
                          <m:r>
                            <a:rPr lang="en-GB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GB" b="0" i="1" smtClean="0">
                          <a:latin typeface="Cambria Math"/>
                        </a:rPr>
                        <m:t>⋅</m:t>
                      </m:r>
                      <m:r>
                        <a:rPr lang="en-GB" b="0" i="1" smtClean="0">
                          <a:latin typeface="Cambria Math"/>
                        </a:rPr>
                        <m:t>𝑚</m:t>
                      </m:r>
                      <m:r>
                        <a:rPr lang="en-GB" b="0" i="1" smtClean="0">
                          <a:latin typeface="Cambria Math"/>
                        </a:rPr>
                        <m:t>+</m:t>
                      </m:r>
                      <m:d>
                        <m:dPr>
                          <m:ctrlPr>
                            <a:rPr lang="en-GB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/>
                            </a:rPr>
                            <m:t>1 −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GB" b="0" i="1" smtClean="0">
                          <a:latin typeface="Cambria Math"/>
                        </a:rPr>
                        <m:t>⋅</m:t>
                      </m:r>
                      <m:r>
                        <a:rPr lang="en-GB" b="0" i="1" smtClean="0">
                          <a:latin typeface="Cambria Math"/>
                        </a:rPr>
                        <m:t>𝑑𝑊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/>
                        </a:rPr>
                        <m:t>𝑣</m:t>
                      </m:r>
                      <m:r>
                        <a:rPr lang="en-GB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GB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/>
                            </a:rPr>
                            <m:t>𝛽</m:t>
                          </m:r>
                        </m:e>
                        <m:sub>
                          <m:r>
                            <a:rPr lang="en-GB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GB" i="1">
                          <a:latin typeface="Cambria Math"/>
                        </a:rPr>
                        <m:t>⋅</m:t>
                      </m:r>
                      <m:r>
                        <a:rPr lang="en-GB" b="0" i="1" smtClean="0">
                          <a:latin typeface="Cambria Math"/>
                        </a:rPr>
                        <m:t>𝑣</m:t>
                      </m:r>
                      <m:r>
                        <a:rPr lang="en-GB" i="1">
                          <a:latin typeface="Cambria Math"/>
                        </a:rPr>
                        <m:t>+</m:t>
                      </m:r>
                      <m:d>
                        <m:dPr>
                          <m:ctrlPr>
                            <a:rPr lang="en-GB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GB" i="1">
                              <a:latin typeface="Cambria Math"/>
                            </a:rPr>
                            <m:t>1 −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GB" i="1">
                          <a:latin typeface="Cambria Math"/>
                        </a:rPr>
                        <m:t>⋅</m:t>
                      </m:r>
                      <m:r>
                        <a:rPr lang="en-GB" i="1">
                          <a:latin typeface="Cambria Math"/>
                        </a:rPr>
                        <m:t>𝑑</m:t>
                      </m:r>
                      <m:sSup>
                        <m:sSupPr>
                          <m:ctrlPr>
                            <a:rPr lang="en-GB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GB" i="1">
                              <a:latin typeface="Cambria Math"/>
                            </a:rPr>
                            <m:t>𝑊</m:t>
                          </m:r>
                        </m:e>
                        <m:sup>
                          <m:r>
                            <a:rPr lang="en-GB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33400" y="1607328"/>
                <a:ext cx="8229600" cy="4525963"/>
              </a:xfrm>
              <a:blipFill>
                <a:blip r:embed="rId2"/>
                <a:stretch>
                  <a:fillRect l="-1704" t="-17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/>
          <p:cNvCxnSpPr/>
          <p:nvPr/>
        </p:nvCxnSpPr>
        <p:spPr>
          <a:xfrm flipV="1">
            <a:off x="1143000" y="3048000"/>
            <a:ext cx="914400" cy="990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372301" y="4191000"/>
            <a:ext cx="13062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momentum</a:t>
            </a:r>
          </a:p>
          <a:p>
            <a:r>
              <a:rPr lang="en-GB" dirty="0"/>
              <a:t>(velocity)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H="1" flipV="1">
            <a:off x="7086600" y="4572000"/>
            <a:ext cx="762000" cy="7620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620000" y="5334000"/>
            <a:ext cx="1422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RMSProp</a:t>
            </a:r>
            <a:r>
              <a:rPr lang="en-GB" dirty="0"/>
              <a:t> like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2007689" y="3763630"/>
                <a:ext cx="5392695" cy="59061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200" b="0" i="1" smtClean="0">
                          <a:latin typeface="Cambria Math"/>
                        </a:rPr>
                        <m:t>𝑊</m:t>
                      </m:r>
                      <m:r>
                        <a:rPr lang="en-GB" sz="3200" b="0" i="1" smtClean="0">
                          <a:latin typeface="Cambria Math"/>
                        </a:rPr>
                        <m:t>=</m:t>
                      </m:r>
                      <m:r>
                        <a:rPr lang="en-GB" sz="3200" b="0" i="1" smtClean="0">
                          <a:latin typeface="Cambria Math"/>
                        </a:rPr>
                        <m:t>𝑊</m:t>
                      </m:r>
                      <m:r>
                        <a:rPr lang="en-GB" sz="3200" b="0" i="1" smtClean="0">
                          <a:latin typeface="Cambria Math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GB" sz="3200" b="0" i="1" smtClean="0">
                          <a:latin typeface="Cambria Math"/>
                        </a:rPr>
                        <m:t>α</m:t>
                      </m:r>
                      <m:r>
                        <a:rPr lang="en-GB" sz="3200" b="0" i="1" smtClean="0">
                          <a:latin typeface="Cambria Math"/>
                        </a:rPr>
                        <m:t>⋅</m:t>
                      </m:r>
                      <m:r>
                        <a:rPr lang="en-GB" sz="3200" b="0" i="1" smtClean="0">
                          <a:latin typeface="Cambria Math"/>
                        </a:rPr>
                        <m:t>𝑚</m:t>
                      </m:r>
                      <m:r>
                        <a:rPr lang="en-GB" sz="3200" b="0" i="1" smtClean="0">
                          <a:latin typeface="Cambria Math"/>
                        </a:rPr>
                        <m:t>/(</m:t>
                      </m:r>
                      <m:rad>
                        <m:radPr>
                          <m:degHide m:val="on"/>
                          <m:ctrlPr>
                            <a:rPr lang="en-GB" sz="3200" b="0" i="1" smtClean="0">
                              <a:latin typeface="Cambria Math"/>
                            </a:rPr>
                          </m:ctrlPr>
                        </m:radPr>
                        <m:deg/>
                        <m:e>
                          <m:r>
                            <a:rPr lang="en-GB" sz="3200" b="0" i="1" smtClean="0">
                              <a:latin typeface="Cambria Math"/>
                            </a:rPr>
                            <m:t>𝑣</m:t>
                          </m:r>
                        </m:e>
                      </m:rad>
                      <m:r>
                        <a:rPr lang="en-GB" sz="3200" b="0" i="1" smtClean="0">
                          <a:latin typeface="Cambria Math"/>
                        </a:rPr>
                        <m:t>+1</m:t>
                      </m:r>
                      <m:sSup>
                        <m:sSupPr>
                          <m:ctrlPr>
                            <a:rPr lang="en-GB" sz="3200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GB" sz="3200" b="0" i="1" smtClean="0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GB" sz="3200" b="0" i="1" smtClean="0">
                              <a:latin typeface="Cambria Math"/>
                            </a:rPr>
                            <m:t>−7</m:t>
                          </m:r>
                        </m:sup>
                      </m:sSup>
                      <m:r>
                        <a:rPr lang="en-GB" sz="3200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GB" sz="3200" b="0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7689" y="3763630"/>
                <a:ext cx="5392695" cy="59061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136450" y="6066044"/>
                <a:ext cx="4572000" cy="684483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mtClean="0">
                          <a:latin typeface="Cambria Math"/>
                        </a:rPr>
                        <m:t>𝑐𝑎𝑐h𝑒</m:t>
                      </m:r>
                      <m:r>
                        <a:rPr lang="en-GB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GB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/>
                            </a:rPr>
                            <m:t>𝛽</m:t>
                          </m:r>
                        </m:e>
                        <m:sub>
                          <m:r>
                            <a:rPr lang="en-GB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GB" b="0" i="1" smtClean="0">
                          <a:latin typeface="Cambria Math"/>
                        </a:rPr>
                        <m:t>⋅</m:t>
                      </m:r>
                      <m:r>
                        <a:rPr lang="en-GB" b="0" i="1" smtClean="0">
                          <a:latin typeface="Cambria Math"/>
                        </a:rPr>
                        <m:t>𝑐𝑎𝑐h𝑒</m:t>
                      </m:r>
                      <m:r>
                        <a:rPr lang="en-GB" b="0" i="1" smtClean="0">
                          <a:latin typeface="Cambria Math"/>
                        </a:rPr>
                        <m:t>+</m:t>
                      </m:r>
                      <m:d>
                        <m:dPr>
                          <m:ctrlPr>
                            <a:rPr lang="en-GB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/>
                            </a:rPr>
                            <m:t>1 −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GB" b="0" i="1" smtClean="0">
                          <a:latin typeface="Cambria Math"/>
                        </a:rPr>
                        <m:t>⋅</m:t>
                      </m:r>
                      <m:r>
                        <a:rPr lang="en-GB" i="1">
                          <a:latin typeface="Cambria Math"/>
                        </a:rPr>
                        <m:t>𝑑</m:t>
                      </m:r>
                      <m:sSup>
                        <m:sSupPr>
                          <m:ctrlPr>
                            <a:rPr lang="en-GB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GB" i="1">
                              <a:latin typeface="Cambria Math"/>
                            </a:rPr>
                            <m:t>𝑊</m:t>
                          </m:r>
                        </m:e>
                        <m:sup>
                          <m:r>
                            <a:rPr lang="en-GB" i="1">
                              <a:latin typeface="Cambria Math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GB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latin typeface="Cambria Math"/>
                        </a:rPr>
                        <m:t>𝑊</m:t>
                      </m:r>
                      <m:r>
                        <a:rPr lang="en-GB" i="1">
                          <a:latin typeface="Cambria Math"/>
                        </a:rPr>
                        <m:t>=</m:t>
                      </m:r>
                      <m:r>
                        <a:rPr lang="en-GB" i="1">
                          <a:latin typeface="Cambria Math"/>
                        </a:rPr>
                        <m:t>𝑊</m:t>
                      </m:r>
                      <m:r>
                        <a:rPr lang="en-GB" i="1">
                          <a:latin typeface="Cambria Math"/>
                        </a:rPr>
                        <m:t>−</m:t>
                      </m:r>
                      <m:r>
                        <a:rPr lang="en-GB" i="1">
                          <a:latin typeface="Cambria Math"/>
                        </a:rPr>
                        <m:t>𝛼</m:t>
                      </m:r>
                      <m:r>
                        <a:rPr lang="en-GB" i="1">
                          <a:latin typeface="Cambria Math"/>
                        </a:rPr>
                        <m:t>⋅</m:t>
                      </m:r>
                      <m:r>
                        <a:rPr lang="en-GB" i="1">
                          <a:latin typeface="Cambria Math"/>
                        </a:rPr>
                        <m:t>𝑑𝑊</m:t>
                      </m:r>
                      <m:r>
                        <a:rPr lang="en-GB" i="1">
                          <a:latin typeface="Cambria Math"/>
                        </a:rPr>
                        <m:t>/(</m:t>
                      </m:r>
                      <m:rad>
                        <m:radPr>
                          <m:degHide m:val="on"/>
                          <m:ctrlPr>
                            <a:rPr lang="en-GB" i="1">
                              <a:latin typeface="Cambria Math"/>
                            </a:rPr>
                          </m:ctrlPr>
                        </m:radPr>
                        <m:deg/>
                        <m:e>
                          <m:r>
                            <a:rPr lang="en-GB" i="1">
                              <a:latin typeface="Cambria Math"/>
                            </a:rPr>
                            <m:t>𝑐𝑎𝑐h𝑒</m:t>
                          </m:r>
                        </m:e>
                      </m:rad>
                      <m:r>
                        <a:rPr lang="en-GB" i="1">
                          <a:latin typeface="Cambria Math"/>
                        </a:rPr>
                        <m:t>+1</m:t>
                      </m:r>
                      <m:sSup>
                        <m:sSupPr>
                          <m:ctrlPr>
                            <a:rPr lang="en-GB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GB" i="1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GB" i="1">
                              <a:latin typeface="Cambria Math"/>
                            </a:rPr>
                            <m:t>−7</m:t>
                          </m:r>
                        </m:sup>
                      </m:sSup>
                      <m:r>
                        <a:rPr lang="en-GB" i="1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450" y="6066044"/>
                <a:ext cx="4572000" cy="684483"/>
              </a:xfrm>
              <a:prstGeom prst="rect">
                <a:avLst/>
              </a:prstGeom>
              <a:blipFill>
                <a:blip r:embed="rId4"/>
                <a:stretch>
                  <a:fillRect b="-80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/>
          <p:cNvSpPr txBox="1"/>
          <p:nvPr/>
        </p:nvSpPr>
        <p:spPr>
          <a:xfrm>
            <a:off x="627178" y="5696712"/>
            <a:ext cx="10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RMSProp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07348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057400" y="3200400"/>
            <a:ext cx="5029200" cy="137160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7400" y="2743200"/>
            <a:ext cx="5029200" cy="4572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dirty="0"/>
              <a:t>Adam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33400" y="1607328"/>
                <a:ext cx="8229600" cy="4525963"/>
              </a:xfrm>
            </p:spPr>
            <p:txBody>
              <a:bodyPr/>
              <a:lstStyle/>
              <a:p>
                <a:r>
                  <a:rPr lang="en-GB" dirty="0"/>
                  <a:t>Combine </a:t>
                </a:r>
                <a:r>
                  <a:rPr lang="en-GB" dirty="0" err="1"/>
                  <a:t>RMSProp</a:t>
                </a:r>
                <a:r>
                  <a:rPr lang="en-GB" dirty="0"/>
                  <a:t> with momentum</a:t>
                </a:r>
              </a:p>
              <a:p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/>
                        </a:rPr>
                        <m:t>𝑚</m:t>
                      </m:r>
                      <m:r>
                        <a:rPr lang="en-GB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GB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/>
                            </a:rPr>
                            <m:t>𝛽</m:t>
                          </m:r>
                        </m:e>
                        <m:sub>
                          <m:r>
                            <a:rPr lang="en-GB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GB" b="0" i="1" smtClean="0">
                          <a:latin typeface="Cambria Math"/>
                        </a:rPr>
                        <m:t>⋅</m:t>
                      </m:r>
                      <m:r>
                        <a:rPr lang="en-GB" b="0" i="1" smtClean="0">
                          <a:latin typeface="Cambria Math"/>
                        </a:rPr>
                        <m:t>𝑚</m:t>
                      </m:r>
                      <m:r>
                        <a:rPr lang="en-GB" b="0" i="1" smtClean="0">
                          <a:latin typeface="Cambria Math"/>
                        </a:rPr>
                        <m:t>+</m:t>
                      </m:r>
                      <m:d>
                        <m:dPr>
                          <m:ctrlPr>
                            <a:rPr lang="en-GB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/>
                            </a:rPr>
                            <m:t>1 −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GB" b="0" i="1" smtClean="0">
                          <a:latin typeface="Cambria Math"/>
                        </a:rPr>
                        <m:t>⋅</m:t>
                      </m:r>
                      <m:r>
                        <a:rPr lang="en-GB" b="0" i="1" smtClean="0">
                          <a:latin typeface="Cambria Math"/>
                        </a:rPr>
                        <m:t>𝑑𝑊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/>
                        </a:rPr>
                        <m:t>𝑣</m:t>
                      </m:r>
                      <m:r>
                        <a:rPr lang="en-GB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GB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/>
                            </a:rPr>
                            <m:t>𝛽</m:t>
                          </m:r>
                        </m:e>
                        <m:sub>
                          <m:r>
                            <a:rPr lang="en-GB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GB" i="1">
                          <a:latin typeface="Cambria Math"/>
                        </a:rPr>
                        <m:t>⋅</m:t>
                      </m:r>
                      <m:r>
                        <a:rPr lang="en-GB" b="0" i="1" smtClean="0">
                          <a:latin typeface="Cambria Math"/>
                        </a:rPr>
                        <m:t>𝑣</m:t>
                      </m:r>
                      <m:r>
                        <a:rPr lang="en-GB" i="1">
                          <a:latin typeface="Cambria Math"/>
                        </a:rPr>
                        <m:t>+</m:t>
                      </m:r>
                      <m:d>
                        <m:dPr>
                          <m:ctrlPr>
                            <a:rPr lang="en-GB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GB" i="1">
                              <a:latin typeface="Cambria Math"/>
                            </a:rPr>
                            <m:t>1 −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GB" i="1">
                          <a:latin typeface="Cambria Math"/>
                        </a:rPr>
                        <m:t>⋅</m:t>
                      </m:r>
                      <m:r>
                        <a:rPr lang="en-GB" i="1">
                          <a:latin typeface="Cambria Math"/>
                        </a:rPr>
                        <m:t>𝑑</m:t>
                      </m:r>
                      <m:sSup>
                        <m:sSupPr>
                          <m:ctrlPr>
                            <a:rPr lang="en-GB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GB" i="1">
                              <a:latin typeface="Cambria Math"/>
                            </a:rPr>
                            <m:t>𝑊</m:t>
                          </m:r>
                        </m:e>
                        <m:sup>
                          <m:r>
                            <a:rPr lang="en-GB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33400" y="1607328"/>
                <a:ext cx="8229600" cy="4525963"/>
              </a:xfrm>
              <a:blipFill>
                <a:blip r:embed="rId2"/>
                <a:stretch>
                  <a:fillRect l="-1704" t="-17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/>
          <p:cNvCxnSpPr/>
          <p:nvPr/>
        </p:nvCxnSpPr>
        <p:spPr>
          <a:xfrm flipV="1">
            <a:off x="1143000" y="3048000"/>
            <a:ext cx="914400" cy="990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372301" y="4191000"/>
            <a:ext cx="13062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momentum</a:t>
            </a:r>
          </a:p>
          <a:p>
            <a:r>
              <a:rPr lang="en-GB" dirty="0"/>
              <a:t>(velocity)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H="1" flipV="1">
            <a:off x="7086600" y="4572000"/>
            <a:ext cx="762000" cy="7620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620000" y="5334000"/>
            <a:ext cx="1422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RMSProp</a:t>
            </a:r>
            <a:r>
              <a:rPr lang="en-GB" dirty="0"/>
              <a:t> like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2007689" y="3763630"/>
                <a:ext cx="5392695" cy="59061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200" b="0" i="1" smtClean="0">
                          <a:latin typeface="Cambria Math"/>
                        </a:rPr>
                        <m:t>𝑊</m:t>
                      </m:r>
                      <m:r>
                        <a:rPr lang="en-GB" sz="3200" b="0" i="1" smtClean="0">
                          <a:latin typeface="Cambria Math"/>
                        </a:rPr>
                        <m:t>=</m:t>
                      </m:r>
                      <m:r>
                        <a:rPr lang="en-GB" sz="3200" b="0" i="1" smtClean="0">
                          <a:latin typeface="Cambria Math"/>
                        </a:rPr>
                        <m:t>𝑊</m:t>
                      </m:r>
                      <m:r>
                        <a:rPr lang="en-GB" sz="3200" b="0" i="1" smtClean="0">
                          <a:latin typeface="Cambria Math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GB" sz="3200" b="0" i="1" smtClean="0">
                          <a:latin typeface="Cambria Math"/>
                        </a:rPr>
                        <m:t>α</m:t>
                      </m:r>
                      <m:r>
                        <a:rPr lang="en-GB" sz="3200" b="0" i="1" smtClean="0">
                          <a:latin typeface="Cambria Math"/>
                        </a:rPr>
                        <m:t>⋅</m:t>
                      </m:r>
                      <m:r>
                        <a:rPr lang="en-GB" sz="3200" b="0" i="1" smtClean="0">
                          <a:latin typeface="Cambria Math"/>
                        </a:rPr>
                        <m:t>𝑚</m:t>
                      </m:r>
                      <m:r>
                        <a:rPr lang="en-GB" sz="3200" b="0" i="1" smtClean="0">
                          <a:latin typeface="Cambria Math"/>
                        </a:rPr>
                        <m:t>/(</m:t>
                      </m:r>
                      <m:rad>
                        <m:radPr>
                          <m:degHide m:val="on"/>
                          <m:ctrlPr>
                            <a:rPr lang="en-GB" sz="3200" b="0" i="1" smtClean="0">
                              <a:latin typeface="Cambria Math"/>
                            </a:rPr>
                          </m:ctrlPr>
                        </m:radPr>
                        <m:deg/>
                        <m:e>
                          <m:r>
                            <a:rPr lang="en-GB" sz="3200" b="0" i="1" smtClean="0">
                              <a:latin typeface="Cambria Math"/>
                            </a:rPr>
                            <m:t>𝑣</m:t>
                          </m:r>
                        </m:e>
                      </m:rad>
                      <m:r>
                        <a:rPr lang="en-GB" sz="3200" b="0" i="1" smtClean="0">
                          <a:latin typeface="Cambria Math"/>
                        </a:rPr>
                        <m:t>+1</m:t>
                      </m:r>
                      <m:sSup>
                        <m:sSupPr>
                          <m:ctrlPr>
                            <a:rPr lang="en-GB" sz="3200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GB" sz="3200" b="0" i="1" smtClean="0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GB" sz="3200" b="0" i="1" smtClean="0">
                              <a:latin typeface="Cambria Math"/>
                            </a:rPr>
                            <m:t>−7</m:t>
                          </m:r>
                        </m:sup>
                      </m:sSup>
                      <m:r>
                        <a:rPr lang="en-GB" sz="3200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GB" sz="3200" b="0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7689" y="3763630"/>
                <a:ext cx="5392695" cy="59061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136450" y="6066044"/>
                <a:ext cx="4572000" cy="684483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mtClean="0">
                          <a:latin typeface="Cambria Math"/>
                        </a:rPr>
                        <m:t>𝑐𝑎𝑐h𝑒</m:t>
                      </m:r>
                      <m:r>
                        <a:rPr lang="en-GB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GB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/>
                            </a:rPr>
                            <m:t>𝛽</m:t>
                          </m:r>
                        </m:e>
                        <m:sub>
                          <m:r>
                            <a:rPr lang="en-GB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GB" b="0" i="1" smtClean="0">
                          <a:latin typeface="Cambria Math"/>
                        </a:rPr>
                        <m:t>⋅</m:t>
                      </m:r>
                      <m:r>
                        <a:rPr lang="en-GB" b="0" i="1" smtClean="0">
                          <a:latin typeface="Cambria Math"/>
                        </a:rPr>
                        <m:t>𝑐𝑎𝑐h𝑒</m:t>
                      </m:r>
                      <m:r>
                        <a:rPr lang="en-GB" b="0" i="1" smtClean="0">
                          <a:latin typeface="Cambria Math"/>
                        </a:rPr>
                        <m:t>+</m:t>
                      </m:r>
                      <m:d>
                        <m:dPr>
                          <m:ctrlPr>
                            <a:rPr lang="en-GB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/>
                            </a:rPr>
                            <m:t>1 −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GB" b="0" i="1" smtClean="0">
                          <a:latin typeface="Cambria Math"/>
                        </a:rPr>
                        <m:t>⋅</m:t>
                      </m:r>
                      <m:r>
                        <a:rPr lang="en-GB" i="1">
                          <a:latin typeface="Cambria Math"/>
                        </a:rPr>
                        <m:t>𝑑</m:t>
                      </m:r>
                      <m:sSup>
                        <m:sSupPr>
                          <m:ctrlPr>
                            <a:rPr lang="en-GB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GB" i="1">
                              <a:latin typeface="Cambria Math"/>
                            </a:rPr>
                            <m:t>𝑊</m:t>
                          </m:r>
                        </m:e>
                        <m:sup>
                          <m:r>
                            <a:rPr lang="en-GB" i="1">
                              <a:latin typeface="Cambria Math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GB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latin typeface="Cambria Math"/>
                        </a:rPr>
                        <m:t>𝑊</m:t>
                      </m:r>
                      <m:r>
                        <a:rPr lang="en-GB" i="1">
                          <a:latin typeface="Cambria Math"/>
                        </a:rPr>
                        <m:t>=</m:t>
                      </m:r>
                      <m:r>
                        <a:rPr lang="en-GB" i="1">
                          <a:latin typeface="Cambria Math"/>
                        </a:rPr>
                        <m:t>𝑊</m:t>
                      </m:r>
                      <m:r>
                        <a:rPr lang="en-GB" i="1">
                          <a:latin typeface="Cambria Math"/>
                        </a:rPr>
                        <m:t>−</m:t>
                      </m:r>
                      <m:r>
                        <a:rPr lang="en-GB" i="1">
                          <a:latin typeface="Cambria Math"/>
                        </a:rPr>
                        <m:t>𝛼</m:t>
                      </m:r>
                      <m:r>
                        <a:rPr lang="en-GB" i="1">
                          <a:latin typeface="Cambria Math"/>
                        </a:rPr>
                        <m:t>⋅</m:t>
                      </m:r>
                      <m:r>
                        <a:rPr lang="en-GB" i="1">
                          <a:latin typeface="Cambria Math"/>
                        </a:rPr>
                        <m:t>𝑑𝑊</m:t>
                      </m:r>
                      <m:r>
                        <a:rPr lang="en-GB" i="1">
                          <a:latin typeface="Cambria Math"/>
                        </a:rPr>
                        <m:t>/(</m:t>
                      </m:r>
                      <m:rad>
                        <m:radPr>
                          <m:degHide m:val="on"/>
                          <m:ctrlPr>
                            <a:rPr lang="en-GB" i="1">
                              <a:latin typeface="Cambria Math"/>
                            </a:rPr>
                          </m:ctrlPr>
                        </m:radPr>
                        <m:deg/>
                        <m:e>
                          <m:r>
                            <a:rPr lang="en-GB" i="1">
                              <a:latin typeface="Cambria Math"/>
                            </a:rPr>
                            <m:t>𝑐𝑎𝑐h𝑒</m:t>
                          </m:r>
                        </m:e>
                      </m:rad>
                      <m:r>
                        <a:rPr lang="en-GB" i="1">
                          <a:latin typeface="Cambria Math"/>
                        </a:rPr>
                        <m:t>+1</m:t>
                      </m:r>
                      <m:sSup>
                        <m:sSupPr>
                          <m:ctrlPr>
                            <a:rPr lang="en-GB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GB" i="1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GB" i="1">
                              <a:latin typeface="Cambria Math"/>
                            </a:rPr>
                            <m:t>−7</m:t>
                          </m:r>
                        </m:sup>
                      </m:sSup>
                      <m:r>
                        <a:rPr lang="en-GB" i="1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450" y="6066044"/>
                <a:ext cx="4572000" cy="684483"/>
              </a:xfrm>
              <a:prstGeom prst="rect">
                <a:avLst/>
              </a:prstGeom>
              <a:blipFill>
                <a:blip r:embed="rId4"/>
                <a:stretch>
                  <a:fillRect b="-80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/>
          <p:cNvSpPr txBox="1"/>
          <p:nvPr/>
        </p:nvSpPr>
        <p:spPr>
          <a:xfrm>
            <a:off x="627178" y="5696712"/>
            <a:ext cx="10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RMSProp</a:t>
            </a:r>
            <a:endParaRPr lang="en-GB" dirty="0"/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2286000" y="6408285"/>
            <a:ext cx="3505200" cy="14491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867400" y="6218785"/>
            <a:ext cx="16227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Noisy gradients</a:t>
            </a:r>
          </a:p>
        </p:txBody>
      </p:sp>
    </p:spTree>
    <p:extLst>
      <p:ext uri="{BB962C8B-B14F-4D97-AF65-F5344CB8AC3E}">
        <p14:creationId xmlns:p14="http://schemas.microsoft.com/office/powerpoint/2010/main" val="2860649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dirty="0"/>
              <a:t>Adam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33400" y="1692822"/>
                <a:ext cx="8229600" cy="4525963"/>
              </a:xfrm>
            </p:spPr>
            <p:txBody>
              <a:bodyPr/>
              <a:lstStyle/>
              <a:p>
                <a:r>
                  <a:rPr lang="en-GB" dirty="0"/>
                  <a:t>Combine </a:t>
                </a:r>
                <a:r>
                  <a:rPr lang="en-GB" dirty="0" err="1"/>
                  <a:t>RMSProp</a:t>
                </a:r>
                <a:r>
                  <a:rPr lang="en-GB" dirty="0"/>
                  <a:t> with momentum</a:t>
                </a:r>
              </a:p>
              <a:p>
                <a:pPr marL="0" indent="0">
                  <a:buNone/>
                </a:pPr>
                <a:r>
                  <a:rPr lang="en-GB" dirty="0"/>
                  <a:t> for t in range(0, iterations):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/>
                        </a:rPr>
                        <m:t>𝑚</m:t>
                      </m:r>
                      <m:r>
                        <a:rPr lang="en-GB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GB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/>
                            </a:rPr>
                            <m:t>𝛽</m:t>
                          </m:r>
                        </m:e>
                        <m:sub>
                          <m:r>
                            <a:rPr lang="en-GB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GB" b="0" i="1" smtClean="0">
                          <a:latin typeface="Cambria Math"/>
                        </a:rPr>
                        <m:t>⋅</m:t>
                      </m:r>
                      <m:r>
                        <a:rPr lang="en-GB" b="0" i="1" smtClean="0">
                          <a:latin typeface="Cambria Math"/>
                        </a:rPr>
                        <m:t>𝑚</m:t>
                      </m:r>
                      <m:r>
                        <a:rPr lang="en-GB" b="0" i="1" smtClean="0">
                          <a:latin typeface="Cambria Math"/>
                        </a:rPr>
                        <m:t>+</m:t>
                      </m:r>
                      <m:d>
                        <m:dPr>
                          <m:ctrlPr>
                            <a:rPr lang="en-GB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/>
                            </a:rPr>
                            <m:t>1 −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GB" b="0" i="1" smtClean="0">
                          <a:latin typeface="Cambria Math"/>
                        </a:rPr>
                        <m:t>⋅</m:t>
                      </m:r>
                      <m:r>
                        <a:rPr lang="en-GB" b="0" i="1" smtClean="0">
                          <a:latin typeface="Cambria Math"/>
                        </a:rPr>
                        <m:t>𝑑𝑊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/>
                        </a:rPr>
                        <m:t>𝑣</m:t>
                      </m:r>
                      <m:r>
                        <a:rPr lang="en-GB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GB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/>
                            </a:rPr>
                            <m:t>𝛽</m:t>
                          </m:r>
                        </m:e>
                        <m:sub>
                          <m:r>
                            <a:rPr lang="en-GB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GB" i="1">
                          <a:latin typeface="Cambria Math"/>
                        </a:rPr>
                        <m:t>⋅</m:t>
                      </m:r>
                      <m:r>
                        <a:rPr lang="en-GB" b="0" i="1" smtClean="0">
                          <a:latin typeface="Cambria Math"/>
                        </a:rPr>
                        <m:t>𝑣</m:t>
                      </m:r>
                      <m:r>
                        <a:rPr lang="en-GB" i="1">
                          <a:latin typeface="Cambria Math"/>
                        </a:rPr>
                        <m:t>+</m:t>
                      </m:r>
                      <m:d>
                        <m:dPr>
                          <m:ctrlPr>
                            <a:rPr lang="en-GB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GB" i="1">
                              <a:latin typeface="Cambria Math"/>
                            </a:rPr>
                            <m:t>1 −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GB" i="1">
                          <a:latin typeface="Cambria Math"/>
                        </a:rPr>
                        <m:t>⋅</m:t>
                      </m:r>
                      <m:r>
                        <a:rPr lang="en-GB" i="1">
                          <a:latin typeface="Cambria Math"/>
                        </a:rPr>
                        <m:t>𝑑</m:t>
                      </m:r>
                      <m:sSup>
                        <m:sSupPr>
                          <m:ctrlPr>
                            <a:rPr lang="en-GB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GB" i="1">
                              <a:latin typeface="Cambria Math"/>
                            </a:rPr>
                            <m:t>𝑊</m:t>
                          </m:r>
                        </m:e>
                        <m:sup>
                          <m:r>
                            <a:rPr lang="en-GB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/>
                        </a:rPr>
                        <m:t>𝑚</m:t>
                      </m:r>
                      <m:r>
                        <a:rPr lang="en-GB" b="0" i="1" smtClean="0">
                          <a:latin typeface="Cambria Math"/>
                        </a:rPr>
                        <m:t>=</m:t>
                      </m:r>
                      <m:r>
                        <a:rPr lang="en-GB" b="0" i="1" smtClean="0">
                          <a:latin typeface="Cambria Math"/>
                        </a:rPr>
                        <m:t>𝑚</m:t>
                      </m:r>
                      <m:r>
                        <a:rPr lang="en-GB" b="0" i="1" smtClean="0">
                          <a:latin typeface="Cambria Math"/>
                        </a:rPr>
                        <m:t>/(1 −</m:t>
                      </m:r>
                      <m:sSubSup>
                        <m:sSubSupPr>
                          <m:ctrlPr>
                            <a:rPr lang="en-GB" b="0" i="1" smtClean="0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GB" b="0" i="1" smtClean="0">
                              <a:latin typeface="Cambria Math"/>
                            </a:rPr>
                            <m:t>𝛽</m:t>
                          </m:r>
                        </m:e>
                        <m:sub>
                          <m:r>
                            <a:rPr lang="en-GB" b="0" i="1" smtClean="0">
                              <a:latin typeface="Cambria Math"/>
                            </a:rPr>
                            <m:t>1</m:t>
                          </m:r>
                        </m:sub>
                        <m:sup>
                          <m:r>
                            <a:rPr lang="en-GB" b="0" i="1" smtClean="0">
                              <a:latin typeface="Cambria Math"/>
                            </a:rPr>
                            <m:t>𝑡</m:t>
                          </m:r>
                        </m:sup>
                      </m:sSubSup>
                      <m:r>
                        <a:rPr lang="en-GB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33400" y="1692822"/>
                <a:ext cx="8229600" cy="4525963"/>
              </a:xfrm>
              <a:blipFill>
                <a:blip r:embed="rId2"/>
                <a:stretch>
                  <a:fillRect l="-1704" t="-17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2007688" y="4876800"/>
                <a:ext cx="4804777" cy="59061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200" b="0" i="1" smtClean="0">
                          <a:latin typeface="Cambria Math"/>
                        </a:rPr>
                        <m:t>𝑊</m:t>
                      </m:r>
                      <m:r>
                        <a:rPr lang="en-GB" sz="3200" b="0" i="1" smtClean="0">
                          <a:latin typeface="Cambria Math"/>
                        </a:rPr>
                        <m:t>=−</m:t>
                      </m:r>
                      <m:r>
                        <m:rPr>
                          <m:sty m:val="p"/>
                        </m:rPr>
                        <a:rPr lang="en-GB" sz="3200" b="0" i="1" smtClean="0">
                          <a:latin typeface="Cambria Math"/>
                        </a:rPr>
                        <m:t>α</m:t>
                      </m:r>
                      <m:r>
                        <a:rPr lang="en-GB" sz="3200" b="0" i="1" smtClean="0">
                          <a:latin typeface="Cambria Math"/>
                        </a:rPr>
                        <m:t>⋅</m:t>
                      </m:r>
                      <m:r>
                        <a:rPr lang="en-GB" sz="3200" b="0" i="1" smtClean="0">
                          <a:latin typeface="Cambria Math"/>
                        </a:rPr>
                        <m:t>𝑚</m:t>
                      </m:r>
                      <m:r>
                        <a:rPr lang="en-GB" sz="3200" b="0" i="1" smtClean="0">
                          <a:latin typeface="Cambria Math"/>
                        </a:rPr>
                        <m:t>/(</m:t>
                      </m:r>
                      <m:rad>
                        <m:radPr>
                          <m:degHide m:val="on"/>
                          <m:ctrlPr>
                            <a:rPr lang="en-GB" sz="3200" b="0" i="1" smtClean="0">
                              <a:latin typeface="Cambria Math"/>
                            </a:rPr>
                          </m:ctrlPr>
                        </m:radPr>
                        <m:deg/>
                        <m:e>
                          <m:r>
                            <a:rPr lang="en-GB" sz="3200" b="0" i="1" smtClean="0">
                              <a:latin typeface="Cambria Math"/>
                            </a:rPr>
                            <m:t>𝑣</m:t>
                          </m:r>
                        </m:e>
                      </m:rad>
                      <m:r>
                        <a:rPr lang="en-GB" sz="3200" b="0" i="1" smtClean="0">
                          <a:latin typeface="Cambria Math"/>
                        </a:rPr>
                        <m:t>+1</m:t>
                      </m:r>
                      <m:sSup>
                        <m:sSupPr>
                          <m:ctrlPr>
                            <a:rPr lang="en-GB" sz="3200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GB" sz="3200" b="0" i="1" smtClean="0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GB" sz="3200" b="0" i="1" smtClean="0">
                              <a:latin typeface="Cambria Math"/>
                            </a:rPr>
                            <m:t>−7</m:t>
                          </m:r>
                        </m:sup>
                      </m:sSup>
                      <m:r>
                        <a:rPr lang="en-GB" sz="3200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GB" sz="3200" b="0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7688" y="4876800"/>
                <a:ext cx="4804777" cy="59061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3048000" y="4343400"/>
                <a:ext cx="3046731" cy="5870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200" b="0" i="1" smtClean="0">
                          <a:latin typeface="Cambria Math"/>
                        </a:rPr>
                        <m:t>𝑣</m:t>
                      </m:r>
                      <m:r>
                        <a:rPr lang="en-GB" sz="3200" i="1">
                          <a:latin typeface="Cambria Math"/>
                        </a:rPr>
                        <m:t>=</m:t>
                      </m:r>
                      <m:r>
                        <a:rPr lang="en-GB" sz="3200" b="0" i="1" smtClean="0">
                          <a:latin typeface="Cambria Math"/>
                        </a:rPr>
                        <m:t>𝑣</m:t>
                      </m:r>
                      <m:r>
                        <a:rPr lang="en-GB" sz="3200" i="1">
                          <a:latin typeface="Cambria Math"/>
                        </a:rPr>
                        <m:t>/(1 −</m:t>
                      </m:r>
                      <m:sSubSup>
                        <m:sSubSupPr>
                          <m:ctrlPr>
                            <a:rPr lang="en-GB" sz="32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GB" sz="3200" i="1">
                              <a:latin typeface="Cambria Math"/>
                            </a:rPr>
                            <m:t>𝛽</m:t>
                          </m:r>
                        </m:e>
                        <m:sub>
                          <m:r>
                            <a:rPr lang="en-GB" sz="3200" b="0" i="1" smtClean="0">
                              <a:latin typeface="Cambria Math"/>
                            </a:rPr>
                            <m:t>2</m:t>
                          </m:r>
                        </m:sub>
                        <m:sup>
                          <m:r>
                            <a:rPr lang="en-GB" sz="3200" i="1">
                              <a:latin typeface="Cambria Math"/>
                            </a:rPr>
                            <m:t>𝑡</m:t>
                          </m:r>
                        </m:sup>
                      </m:sSubSup>
                      <m:r>
                        <a:rPr lang="en-GB" sz="3200" i="1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GB" sz="3200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0" y="4343400"/>
                <a:ext cx="3046731" cy="58708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/>
          <p:cNvCxnSpPr/>
          <p:nvPr/>
        </p:nvCxnSpPr>
        <p:spPr>
          <a:xfrm flipV="1">
            <a:off x="1219200" y="4343400"/>
            <a:ext cx="1600200" cy="3810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Left Brace 15"/>
          <p:cNvSpPr/>
          <p:nvPr/>
        </p:nvSpPr>
        <p:spPr>
          <a:xfrm>
            <a:off x="2895600" y="3810000"/>
            <a:ext cx="228600" cy="1120484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TextBox 17"/>
          <p:cNvSpPr txBox="1"/>
          <p:nvPr/>
        </p:nvSpPr>
        <p:spPr>
          <a:xfrm>
            <a:off x="304800" y="4842092"/>
            <a:ext cx="1577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Bias correction</a:t>
            </a:r>
          </a:p>
        </p:txBody>
      </p:sp>
    </p:spTree>
    <p:extLst>
      <p:ext uri="{BB962C8B-B14F-4D97-AF65-F5344CB8AC3E}">
        <p14:creationId xmlns:p14="http://schemas.microsoft.com/office/powerpoint/2010/main" val="3991805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endParaRPr lang="en-GB" dirty="0">
              <a:hlinkClick r:id="rId2"/>
            </a:endParaRPr>
          </a:p>
          <a:p>
            <a:pPr marL="0" indent="0">
              <a:buNone/>
            </a:pPr>
            <a:endParaRPr lang="en-GB" dirty="0">
              <a:hlinkClick r:id="rId2"/>
            </a:endParaRPr>
          </a:p>
          <a:p>
            <a:pPr marL="0" indent="0">
              <a:buNone/>
            </a:pPr>
            <a:endParaRPr lang="en-GB" dirty="0">
              <a:hlinkClick r:id="rId2"/>
            </a:endParaRPr>
          </a:p>
          <a:p>
            <a:pPr marL="0" indent="0">
              <a:buNone/>
            </a:pPr>
            <a:endParaRPr lang="en-GB" dirty="0">
              <a:hlinkClick r:id="rId2"/>
            </a:endParaRPr>
          </a:p>
          <a:p>
            <a:pPr marL="0" indent="0">
              <a:buNone/>
            </a:pPr>
            <a:endParaRPr lang="en-GB" dirty="0">
              <a:hlinkClick r:id="rId2"/>
            </a:endParaRPr>
          </a:p>
          <a:p>
            <a:pPr marL="0" indent="0">
              <a:buNone/>
            </a:pPr>
            <a:endParaRPr lang="en-GB" dirty="0">
              <a:hlinkClick r:id="rId2"/>
            </a:endParaRPr>
          </a:p>
          <a:p>
            <a:pPr marL="0" indent="0">
              <a:buNone/>
            </a:pPr>
            <a:r>
              <a:rPr lang="en-GB" dirty="0">
                <a:hlinkClick r:id="rId2"/>
              </a:rPr>
              <a:t>http://www.denizyuret.com/2015/03/alec-radfords-animations-for.html</a:t>
            </a:r>
            <a:r>
              <a:rPr lang="en-GB" dirty="0"/>
              <a:t>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2294" y="533400"/>
            <a:ext cx="4208506" cy="4197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848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dirty="0"/>
              <a:t>Optimization algorithms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528" y="1600200"/>
            <a:ext cx="6788944" cy="4525963"/>
          </a:xfrm>
        </p:spPr>
      </p:pic>
      <p:sp>
        <p:nvSpPr>
          <p:cNvPr id="6" name="TextBox 5"/>
          <p:cNvSpPr txBox="1"/>
          <p:nvPr/>
        </p:nvSpPr>
        <p:spPr>
          <a:xfrm>
            <a:off x="420624" y="6292334"/>
            <a:ext cx="66114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3"/>
              </a:rPr>
              <a:t>https://awesomeopensource.com/project/3springs/viz_torch_optim</a:t>
            </a:r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46479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dirty="0"/>
              <a:t>Optimizers in torch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650" y="1447800"/>
            <a:ext cx="6870700" cy="396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19182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Training a neural network</a:t>
            </a:r>
            <a:endParaRPr lang="en-GB" b="1" i="1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b="1" i="1" dirty="0"/>
              <a:t>Learning rate scheduling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75154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dirty="0"/>
              <a:t>Learning rate</a:t>
            </a:r>
          </a:p>
        </p:txBody>
      </p:sp>
      <p:pic>
        <p:nvPicPr>
          <p:cNvPr id="7170" name="Picture 2" descr="Designing Your Neural Networks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1905000"/>
            <a:ext cx="4114800" cy="3711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922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dirty="0"/>
              <a:t>Learning rate decay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495799"/>
          </a:xfrm>
        </p:spPr>
        <p:txBody>
          <a:bodyPr>
            <a:normAutofit lnSpcReduction="10000"/>
          </a:bodyPr>
          <a:lstStyle/>
          <a:p>
            <a:r>
              <a:rPr lang="en-GB" dirty="0"/>
              <a:t>Learning rate decay over time!</a:t>
            </a:r>
          </a:p>
          <a:p>
            <a:pPr lvl="1"/>
            <a:r>
              <a:rPr lang="en-GB" dirty="0"/>
              <a:t>Use a larger learning rate at the beginning and progressively reduce the learning rate</a:t>
            </a:r>
          </a:p>
          <a:p>
            <a:pPr lvl="1"/>
            <a:r>
              <a:rPr lang="en-GB" i="1" dirty="0"/>
              <a:t>t </a:t>
            </a:r>
            <a:r>
              <a:rPr lang="en-GB" dirty="0"/>
              <a:t>epoch, </a:t>
            </a:r>
            <a:r>
              <a:rPr lang="en-GB" i="1" dirty="0"/>
              <a:t>k – </a:t>
            </a:r>
            <a:r>
              <a:rPr lang="en-GB" dirty="0"/>
              <a:t>decay rate</a:t>
            </a:r>
            <a:endParaRPr lang="en-GB" i="1" dirty="0"/>
          </a:p>
          <a:p>
            <a:r>
              <a:rPr lang="en-GB" dirty="0"/>
              <a:t>Step decay:</a:t>
            </a:r>
          </a:p>
          <a:p>
            <a:pPr lvl="1"/>
            <a:r>
              <a:rPr lang="en-GB" dirty="0"/>
              <a:t>reduce learning rate by half after some epochs</a:t>
            </a:r>
          </a:p>
          <a:p>
            <a:r>
              <a:rPr lang="en-GB" dirty="0"/>
              <a:t>Exponential decay</a:t>
            </a:r>
          </a:p>
          <a:p>
            <a:endParaRPr lang="en-GB" dirty="0"/>
          </a:p>
          <a:p>
            <a:r>
              <a:rPr lang="en-GB" dirty="0"/>
              <a:t>1/t decay</a:t>
            </a:r>
          </a:p>
          <a:p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143000" y="4773168"/>
                <a:ext cx="1535677" cy="3742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/>
                        </a:rPr>
                        <m:t>𝛼</m:t>
                      </m:r>
                      <m:r>
                        <a:rPr lang="en-GB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GB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/>
                            </a:rPr>
                            <m:t>𝛼</m:t>
                          </m:r>
                        </m:e>
                        <m:sub>
                          <m:r>
                            <a:rPr lang="en-GB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en-GB" b="0" i="1" smtClean="0">
                          <a:latin typeface="Cambria Math"/>
                        </a:rPr>
                        <m:t>⋅</m:t>
                      </m:r>
                      <m:sSup>
                        <m:sSupPr>
                          <m:ctrlPr>
                            <a:rPr lang="en-GB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GB" b="0" i="1" smtClean="0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GB" b="0" i="1" smtClean="0">
                              <a:latin typeface="Cambria Math"/>
                            </a:rPr>
                            <m:t>−</m:t>
                          </m:r>
                          <m:r>
                            <a:rPr lang="en-GB" b="0" i="1" smtClean="0">
                              <a:latin typeface="Cambria Math"/>
                            </a:rPr>
                            <m:t>𝑘𝑡</m:t>
                          </m:r>
                        </m:sup>
                      </m:sSup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3000" y="4773168"/>
                <a:ext cx="1535677" cy="37427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258824" y="5908810"/>
                <a:ext cx="19140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/>
                        </a:rPr>
                        <m:t>𝛼</m:t>
                      </m:r>
                      <m:r>
                        <a:rPr lang="en-GB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GB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/>
                            </a:rPr>
                            <m:t>𝛼</m:t>
                          </m:r>
                        </m:e>
                        <m:sub>
                          <m:r>
                            <a:rPr lang="en-GB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m:rPr>
                          <m:lit/>
                        </m:rPr>
                        <a:rPr lang="en-GB" b="0" i="1" smtClean="0">
                          <a:latin typeface="Cambria Math"/>
                        </a:rPr>
                        <m:t>/</m:t>
                      </m:r>
                      <m:r>
                        <a:rPr lang="en-GB" b="0" i="1" smtClean="0">
                          <a:latin typeface="Cambria Math"/>
                        </a:rPr>
                        <m:t> (1+</m:t>
                      </m:r>
                      <m:r>
                        <a:rPr lang="en-GB" b="0" i="1" smtClean="0">
                          <a:latin typeface="Cambria Math"/>
                        </a:rPr>
                        <m:t>𝑘𝑡</m:t>
                      </m:r>
                      <m:r>
                        <a:rPr lang="en-GB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8824" y="5908810"/>
                <a:ext cx="1914050" cy="369332"/>
              </a:xfrm>
              <a:prstGeom prst="rect">
                <a:avLst/>
              </a:prstGeom>
              <a:blipFill rotWithShape="1">
                <a:blip r:embed="rId3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67976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dirty="0"/>
              <a:t>Optional </a:t>
            </a:r>
            <a:r>
              <a:rPr lang="en-GB"/>
              <a:t>additional reading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>
                <a:hlinkClick r:id="rId2"/>
              </a:rPr>
              <a:t>https://ruder.io/optimizing-gradient-descent/index.html#otherrecentoptimizers </a:t>
            </a:r>
          </a:p>
          <a:p>
            <a:r>
              <a:rPr lang="en-GB" dirty="0">
                <a:hlinkClick r:id="rId2"/>
              </a:rPr>
              <a:t>https://www.youtube.com/watch?v=k8fTYJPd3_I</a:t>
            </a:r>
            <a:r>
              <a:rPr lang="en-GB" dirty="0"/>
              <a:t> </a:t>
            </a:r>
          </a:p>
          <a:p>
            <a:r>
              <a:rPr lang="en-GB" dirty="0">
                <a:hlinkClick r:id="rId3"/>
              </a:rPr>
              <a:t>https://www.youtube.com/watch?v=_e-LFe_igno</a:t>
            </a:r>
            <a:r>
              <a:rPr lang="en-GB" dirty="0"/>
              <a:t> </a:t>
            </a:r>
          </a:p>
          <a:p>
            <a:r>
              <a:rPr lang="en-GB" dirty="0">
                <a:hlinkClick r:id="rId4"/>
              </a:rPr>
              <a:t>https://www.coursera.org/lecture/deep-neural-network/the-problem-of-local-optima-RFANA</a:t>
            </a:r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43643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Bias and Variance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High bias: under-fitting the data</a:t>
            </a:r>
          </a:p>
          <a:p>
            <a:pPr lvl="1"/>
            <a:r>
              <a:rPr lang="en-GB" dirty="0"/>
              <a:t>Model pays little attention to training data and over simplifies the problem</a:t>
            </a:r>
          </a:p>
          <a:p>
            <a:r>
              <a:rPr lang="en-GB" dirty="0"/>
              <a:t>High variance: over-fitting the data</a:t>
            </a:r>
          </a:p>
          <a:p>
            <a:pPr lvl="1"/>
            <a:r>
              <a:rPr lang="en-GB" dirty="0"/>
              <a:t>Model performs well on the training set, but not on test set</a:t>
            </a:r>
          </a:p>
        </p:txBody>
      </p:sp>
    </p:spTree>
    <p:extLst>
      <p:ext uri="{BB962C8B-B14F-4D97-AF65-F5344CB8AC3E}">
        <p14:creationId xmlns:p14="http://schemas.microsoft.com/office/powerpoint/2010/main" val="1834028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3EBF59EB4D2924581C40B3094EF518B" ma:contentTypeVersion="4" ma:contentTypeDescription="Create a new document." ma:contentTypeScope="" ma:versionID="bef87cd28674b57dc98e9eed4d8ea314">
  <xsd:schema xmlns:xsd="http://www.w3.org/2001/XMLSchema" xmlns:xs="http://www.w3.org/2001/XMLSchema" xmlns:p="http://schemas.microsoft.com/office/2006/metadata/properties" xmlns:ns2="16638b3b-f58c-4310-89a4-424100c27dbc" targetNamespace="http://schemas.microsoft.com/office/2006/metadata/properties" ma:root="true" ma:fieldsID="47ac6d4800322f9a1cc9a270c2fd56dd" ns2:_="">
    <xsd:import namespace="16638b3b-f58c-4310-89a4-424100c27db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638b3b-f58c-4310-89a4-424100c27db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D1DA358-3EF1-4506-BAC3-017501727D4B}">
  <ds:schemaRefs>
    <ds:schemaRef ds:uri="http://schemas.microsoft.com/office/2006/documentManagement/types"/>
    <ds:schemaRef ds:uri="http://schemas.microsoft.com/office/infopath/2007/PartnerControls"/>
    <ds:schemaRef ds:uri="f0a105fb-6ec1-46f4-b0d3-e2f65a418c3b"/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91ca9128-19ad-4f09-823b-7161270bfe44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8058B1FF-92C5-40C5-BDBE-B0F78C1BFB9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CFDB973-5E07-47B8-AB2C-0583F93A813D}"/>
</file>

<file path=docProps/app.xml><?xml version="1.0" encoding="utf-8"?>
<Properties xmlns="http://schemas.openxmlformats.org/officeDocument/2006/extended-properties" xmlns:vt="http://schemas.openxmlformats.org/officeDocument/2006/docPropsVTypes">
  <TotalTime>5954</TotalTime>
  <Words>2975</Words>
  <Application>Microsoft Office PowerPoint</Application>
  <PresentationFormat>On-screen Show (4:3)</PresentationFormat>
  <Paragraphs>457</Paragraphs>
  <Slides>89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89</vt:i4>
      </vt:variant>
    </vt:vector>
  </HeadingPairs>
  <TitlesOfParts>
    <vt:vector size="90" baseType="lpstr">
      <vt:lpstr>Office Theme</vt:lpstr>
      <vt:lpstr>Computer vision and deep learning</vt:lpstr>
      <vt:lpstr>Today’s agenda</vt:lpstr>
      <vt:lpstr>Train, dev and test sets</vt:lpstr>
      <vt:lpstr>How to split your data into train/dev/test set?</vt:lpstr>
      <vt:lpstr>K-fold validation</vt:lpstr>
      <vt:lpstr>Stratified k-fold validation</vt:lpstr>
      <vt:lpstr>How to split your data into train/dev/test set?</vt:lpstr>
      <vt:lpstr>Bias and Variance</vt:lpstr>
      <vt:lpstr>Bias and Variance</vt:lpstr>
      <vt:lpstr>Dealing with variance and bias problems</vt:lpstr>
      <vt:lpstr>Dealing with variance and bias problems</vt:lpstr>
      <vt:lpstr>Dealing with variance and bias problems</vt:lpstr>
      <vt:lpstr>Data pre-processing</vt:lpstr>
      <vt:lpstr>Importance of feature scaling</vt:lpstr>
      <vt:lpstr>Mean subtraction, scaling</vt:lpstr>
      <vt:lpstr>Pre-processing for Images</vt:lpstr>
      <vt:lpstr>Exponential weighted averages</vt:lpstr>
      <vt:lpstr>Exponential weighted averages</vt:lpstr>
      <vt:lpstr>Exponential weighted averages</vt:lpstr>
      <vt:lpstr>Exponential weighted averages</vt:lpstr>
      <vt:lpstr>Exponential weighted average</vt:lpstr>
      <vt:lpstr>Exponential weighted average</vt:lpstr>
      <vt:lpstr>Exponential weighted average Bias correction</vt:lpstr>
      <vt:lpstr>Training a neural network</vt:lpstr>
      <vt:lpstr>Vanishing and exploding gradients</vt:lpstr>
      <vt:lpstr>How not to initialize: zero weights</vt:lpstr>
      <vt:lpstr>Weight initialization Example credit: Andrew Karpathy</vt:lpstr>
      <vt:lpstr>PowerPoint Presentation</vt:lpstr>
      <vt:lpstr>Xavier initialization</vt:lpstr>
      <vt:lpstr>Xavier initialization</vt:lpstr>
      <vt:lpstr>Xavier initialization</vt:lpstr>
      <vt:lpstr>He initialization</vt:lpstr>
      <vt:lpstr>“Delving Deep into Rectifiers: Surpassing Human-Level Performance on ImageNet Classification” https://arxiv.org/pdf/1502.01852.pdf </vt:lpstr>
      <vt:lpstr>Torch initialization</vt:lpstr>
      <vt:lpstr>Batch normalization </vt:lpstr>
      <vt:lpstr>Batch normalization</vt:lpstr>
      <vt:lpstr>Batch normalization</vt:lpstr>
      <vt:lpstr>Batch normalization</vt:lpstr>
      <vt:lpstr>Batch normalization at test time</vt:lpstr>
      <vt:lpstr>Batch normalization (advantages)</vt:lpstr>
      <vt:lpstr>Batch normalization in pytorch</vt:lpstr>
      <vt:lpstr>Other normalization methods</vt:lpstr>
      <vt:lpstr>Training a neural network</vt:lpstr>
      <vt:lpstr>Data augmentation</vt:lpstr>
      <vt:lpstr>Data augmentation</vt:lpstr>
      <vt:lpstr>Regularization </vt:lpstr>
      <vt:lpstr>Regularization </vt:lpstr>
      <vt:lpstr>Dropout</vt:lpstr>
      <vt:lpstr>Dropout (2014)</vt:lpstr>
      <vt:lpstr>Dropout</vt:lpstr>
      <vt:lpstr>Dropout visualization</vt:lpstr>
      <vt:lpstr>Dropout intuition</vt:lpstr>
      <vt:lpstr>Dropout intuition</vt:lpstr>
      <vt:lpstr>Dropout at test time</vt:lpstr>
      <vt:lpstr>Dropout at test time</vt:lpstr>
      <vt:lpstr>Dropout at test time</vt:lpstr>
      <vt:lpstr>Dropout in practice</vt:lpstr>
      <vt:lpstr>Dropout in torch</vt:lpstr>
      <vt:lpstr>Training a neural network</vt:lpstr>
      <vt:lpstr>Parameters update – gradient descent</vt:lpstr>
      <vt:lpstr>Parameters update – gradient descent</vt:lpstr>
      <vt:lpstr>Parameters update – gradient descent</vt:lpstr>
      <vt:lpstr>Mini-batch gradient descent</vt:lpstr>
      <vt:lpstr>Size of the mini-batches</vt:lpstr>
      <vt:lpstr>Size of the mini-batches</vt:lpstr>
      <vt:lpstr>Parameters update – mini-batch gradient descent</vt:lpstr>
      <vt:lpstr>Level sets of a surface</vt:lpstr>
      <vt:lpstr>Problems with gradient descent</vt:lpstr>
      <vt:lpstr>Problems with gradient descent</vt:lpstr>
      <vt:lpstr>Problems with gradient descent</vt:lpstr>
      <vt:lpstr>Gradient descent with momentum</vt:lpstr>
      <vt:lpstr>Gradient descent with momentum Update rule</vt:lpstr>
      <vt:lpstr>Gradient descent with momentum</vt:lpstr>
      <vt:lpstr>Gradient descent with momentum</vt:lpstr>
      <vt:lpstr>Gradient descent with momentum Update rule - variant</vt:lpstr>
      <vt:lpstr>Nesterov momentum</vt:lpstr>
      <vt:lpstr>AdaGrad</vt:lpstr>
      <vt:lpstr>AdaGrad</vt:lpstr>
      <vt:lpstr>RMSProp</vt:lpstr>
      <vt:lpstr>Adam</vt:lpstr>
      <vt:lpstr>Adam</vt:lpstr>
      <vt:lpstr>Adam</vt:lpstr>
      <vt:lpstr>PowerPoint Presentation</vt:lpstr>
      <vt:lpstr>Optimization algorithms</vt:lpstr>
      <vt:lpstr>Optimizers in torch</vt:lpstr>
      <vt:lpstr>Training a neural network</vt:lpstr>
      <vt:lpstr>Learning rate</vt:lpstr>
      <vt:lpstr>Learning rate decay</vt:lpstr>
      <vt:lpstr>Optional additional reading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vision and deep learning</dc:title>
  <dc:creator>diana</dc:creator>
  <cp:lastModifiedBy>diana</cp:lastModifiedBy>
  <cp:revision>346</cp:revision>
  <dcterms:created xsi:type="dcterms:W3CDTF">2006-08-16T00:00:00Z</dcterms:created>
  <dcterms:modified xsi:type="dcterms:W3CDTF">2023-11-07T19:42:05Z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0x01010073EBF59EB4D2924581C40B3094EF518B</vt:lpwstr>
  </property>
</Properties>
</file>